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0" r:id="rId5"/>
    <p:sldId id="256" r:id="rId6"/>
    <p:sldId id="262" r:id="rId7"/>
    <p:sldId id="266" r:id="rId8"/>
    <p:sldId id="282" r:id="rId9"/>
    <p:sldId id="267" r:id="rId10"/>
    <p:sldId id="275" r:id="rId11"/>
    <p:sldId id="261" r:id="rId12"/>
    <p:sldId id="272" r:id="rId13"/>
    <p:sldId id="273" r:id="rId14"/>
    <p:sldId id="269" r:id="rId15"/>
    <p:sldId id="270" r:id="rId16"/>
    <p:sldId id="271" r:id="rId17"/>
    <p:sldId id="281" r:id="rId18"/>
    <p:sldId id="263" r:id="rId19"/>
    <p:sldId id="264" r:id="rId20"/>
    <p:sldId id="265" r:id="rId21"/>
    <p:sldId id="277" r:id="rId22"/>
    <p:sldId id="279" r:id="rId23"/>
    <p:sldId id="278" r:id="rId24"/>
    <p:sldId id="280" r:id="rId25"/>
    <p:sldId id="27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7F61D-5901-4CF0-831E-C8564D47C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206456-E723-4C60-907A-130376016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8E9AF-7552-432A-9D43-56FFB55E7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4F85-FA59-49AC-906C-1B8767F9EFC8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9D3B9-9E0C-4B28-9560-63EF1381F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EBC9D-C91B-4B79-810E-B4FC960FF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CE6EA-E99E-4F81-93C9-E6131BC85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D10E0-B7BF-4161-A578-DB82BA82F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853701-93CD-4CD2-AB59-24BF35E1F5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59F63-CC5A-42B5-8F5F-2F9D39AB8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4F85-FA59-49AC-906C-1B8767F9EFC8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A26B9-9C01-4C45-BFD1-8E1906C5E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BE568-F323-4592-96DF-07821228C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CE6EA-E99E-4F81-93C9-E6131BC85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99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AC1C40-3E4A-49B9-8674-8670C793F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CB7E19-BE43-4AA9-B3A0-7805D40F5A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4EDB7-2FD0-454F-91EA-2D5295081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4F85-FA59-49AC-906C-1B8767F9EFC8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E9D2C-767B-40A2-B3BF-B0856F5ED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43B81-B767-4073-8454-8CE167659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CE6EA-E99E-4F81-93C9-E6131BC85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8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879B6-2DB7-4834-986A-9EFB574A9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F9C1A-6693-4FE9-A534-4128A2968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9065D-0BF2-47F1-86EA-7CF766827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4F85-FA59-49AC-906C-1B8767F9EFC8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C41DE-7037-4439-97C5-519F20200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73900-458E-44E5-AA3F-4144EA98B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CE6EA-E99E-4F81-93C9-E6131BC85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79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46758-6462-4BAF-AB1F-3D25233B3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9F1367-1386-4379-8576-23D7A63CA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10C9F-650C-4544-ABDF-29031D862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4F85-FA59-49AC-906C-1B8767F9EFC8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CCE86-546F-4F7F-B425-D76ACED35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C4A2E-CF58-45D5-89AA-73893A3CD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CE6EA-E99E-4F81-93C9-E6131BC85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86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CE265-2DC4-4EA5-9527-15928092C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7C8E8-7A73-48D6-B487-331F855AA1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D816F4-1E15-4076-96EF-902D0E0BBC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CBF2F5-639D-449E-8773-4D41DD8C2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4F85-FA59-49AC-906C-1B8767F9EFC8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548AD9-4774-4224-81E6-A17EE1FF4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686349-1BCD-45A4-9964-57B046092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CE6EA-E99E-4F81-93C9-E6131BC85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08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68C56-A27F-4518-BD23-7A615C936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72A935-EEC6-4EF0-AA4F-53C37843E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929221-AAFA-4F38-AB2E-57E239244F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87B299-52DB-47E2-8E89-3E3B674C35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74323D-556C-47C0-ADEC-E41A0D4EAD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A5B0A7-4F6C-44F2-B801-9BC49CCFE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4F85-FA59-49AC-906C-1B8767F9EFC8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C8D97D-D01D-48D7-9CD4-58CFF9B4A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8BEABD-5DA4-4622-B90E-9C382219A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CE6EA-E99E-4F81-93C9-E6131BC85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3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4DBDD-8F9F-4474-8672-3B7E3BA2E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4E1018-8EE6-4CDD-BCC8-7CC138F39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4F85-FA59-49AC-906C-1B8767F9EFC8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DCB9BB-4D47-46B8-9090-D3E02D913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FA9835-3523-4515-B96F-5556080E9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CE6EA-E99E-4F81-93C9-E6131BC85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18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89A19E-729E-42A7-BED0-C36EA0C74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4F85-FA59-49AC-906C-1B8767F9EFC8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B2C1A7-2F26-4CD8-9916-726D7E9D1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67C01D-4F44-4A7F-A691-A16C4D721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CE6EA-E99E-4F81-93C9-E6131BC85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00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F4BDA-0018-4A90-BC29-9024EE353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F202D-0F64-46C8-9195-09CFAE861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95DDA7-2C29-4EC7-85B5-E6A5220DC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1628CF-8DBA-4057-84D6-C32F67C0C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4F85-FA59-49AC-906C-1B8767F9EFC8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C06B8-FE0A-4444-B52E-0326B56F9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93FF64-FD6E-45F3-8748-CB293F187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CE6EA-E99E-4F81-93C9-E6131BC85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64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093BC-E4EF-40B5-AFFC-BE7FFDD14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D20ECB-C4F7-46AF-AC68-A26B5CF363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AF83DE-100C-42BF-981F-4848C45CE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C7A70-402F-4119-B2DD-B96077176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4F85-FA59-49AC-906C-1B8767F9EFC8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94E3D-2861-4319-A2E6-254484712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159134-7B5D-4F81-B200-991CBF47D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CE6EA-E99E-4F81-93C9-E6131BC85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12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666B61-7808-4E39-9D64-718CE0B24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061FFF-3D89-4CD8-B9C8-C0CC7E746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59987-AACF-4171-AC95-D08666B3A8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A4F85-FA59-49AC-906C-1B8767F9EFC8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587C-92D2-413B-8D4B-B6706B1F5A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2C272-5001-47E7-BBE8-1570EE4743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CE6EA-E99E-4F81-93C9-E6131BC85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1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E713C2-F5CF-4CBF-BBB8-611CE9A73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9BE2B9-FF49-4AAE-A0A4-5819B3227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965" y="0"/>
            <a:ext cx="5508812" cy="5508812"/>
          </a:xfrm>
          <a:prstGeom prst="rect">
            <a:avLst/>
          </a:prstGeom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96CF1EFA-2E36-4520-84D4-11B6065E51C5}"/>
              </a:ext>
            </a:extLst>
          </p:cNvPr>
          <p:cNvSpPr txBox="1"/>
          <p:nvPr/>
        </p:nvSpPr>
        <p:spPr>
          <a:xfrm>
            <a:off x="2994212" y="4734342"/>
            <a:ext cx="62035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MY" sz="6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KENYATAAN MEDIA</a:t>
            </a:r>
            <a:endParaRPr lang="en-MY" sz="40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207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E713C2-F5CF-4CBF-BBB8-611CE9A73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CCAEAF9-4B32-469D-B167-C10011B7BE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647" b="21765"/>
          <a:stretch/>
        </p:blipFill>
        <p:spPr>
          <a:xfrm>
            <a:off x="5587626" y="295675"/>
            <a:ext cx="4833844" cy="6562325"/>
          </a:xfrm>
          <a:prstGeom prst="rect">
            <a:avLst/>
          </a:prstGeom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A8BB0156-B401-4787-96BE-D13397CF8192}"/>
              </a:ext>
            </a:extLst>
          </p:cNvPr>
          <p:cNvSpPr/>
          <p:nvPr/>
        </p:nvSpPr>
        <p:spPr>
          <a:xfrm>
            <a:off x="4694209" y="2675961"/>
            <a:ext cx="376518" cy="34163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59CD2D-43E8-47E3-84E8-BD38B2DAA03D}"/>
              </a:ext>
            </a:extLst>
          </p:cNvPr>
          <p:cNvSpPr/>
          <p:nvPr/>
        </p:nvSpPr>
        <p:spPr>
          <a:xfrm>
            <a:off x="1875383" y="2608722"/>
            <a:ext cx="245456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dirty="0">
                <a:solidFill>
                  <a:srgbClr val="002060"/>
                </a:solidFill>
                <a:latin typeface="Arial Black" panose="020B0A04020102020204" pitchFamily="34" charset="0"/>
              </a:rPr>
              <a:t>WHAT: </a:t>
            </a:r>
            <a:r>
              <a:rPr lang="en-MY" dirty="0" err="1">
                <a:solidFill>
                  <a:srgbClr val="002060"/>
                </a:solidFill>
                <a:latin typeface="Arial Black" panose="020B0A04020102020204" pitchFamily="34" charset="0"/>
              </a:rPr>
              <a:t>Apa</a:t>
            </a:r>
            <a:r>
              <a:rPr lang="en-MY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MY" dirty="0" err="1">
                <a:solidFill>
                  <a:srgbClr val="002060"/>
                </a:solidFill>
                <a:latin typeface="Arial Black" panose="020B0A04020102020204" pitchFamily="34" charset="0"/>
              </a:rPr>
              <a:t>isunya</a:t>
            </a:r>
            <a:endParaRPr lang="en-MY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en-MY" dirty="0" err="1">
                <a:solidFill>
                  <a:srgbClr val="002060"/>
                </a:solidFill>
                <a:latin typeface="Arial Black" panose="020B0A04020102020204" pitchFamily="34" charset="0"/>
              </a:rPr>
              <a:t>Kenalpasti</a:t>
            </a:r>
            <a:r>
              <a:rPr lang="en-MY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MY" dirty="0" err="1">
                <a:solidFill>
                  <a:srgbClr val="002060"/>
                </a:solidFill>
                <a:latin typeface="Arial Black" panose="020B0A04020102020204" pitchFamily="34" charset="0"/>
              </a:rPr>
              <a:t>isu</a:t>
            </a:r>
            <a:endParaRPr lang="en-MY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en-MY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en-MY" dirty="0">
                <a:solidFill>
                  <a:srgbClr val="002060"/>
                </a:solidFill>
                <a:latin typeface="Arial Black" panose="020B0A04020102020204" pitchFamily="34" charset="0"/>
              </a:rPr>
              <a:t>WHY: </a:t>
            </a:r>
            <a:r>
              <a:rPr lang="en-MY" dirty="0" err="1">
                <a:solidFill>
                  <a:srgbClr val="002060"/>
                </a:solidFill>
                <a:latin typeface="Arial Black" panose="020B0A04020102020204" pitchFamily="34" charset="0"/>
              </a:rPr>
              <a:t>Mengapa</a:t>
            </a:r>
            <a:r>
              <a:rPr lang="en-MY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MY" dirty="0" err="1">
                <a:solidFill>
                  <a:srgbClr val="002060"/>
                </a:solidFill>
                <a:latin typeface="Arial Black" panose="020B0A04020102020204" pitchFamily="34" charset="0"/>
              </a:rPr>
              <a:t>isu</a:t>
            </a:r>
            <a:r>
              <a:rPr lang="en-MY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MY" dirty="0" err="1">
                <a:solidFill>
                  <a:srgbClr val="002060"/>
                </a:solidFill>
                <a:latin typeface="Arial Black" panose="020B0A04020102020204" pitchFamily="34" charset="0"/>
              </a:rPr>
              <a:t>ini</a:t>
            </a:r>
            <a:r>
              <a:rPr lang="en-MY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MY" dirty="0" err="1">
                <a:solidFill>
                  <a:srgbClr val="002060"/>
                </a:solidFill>
                <a:latin typeface="Arial Black" panose="020B0A04020102020204" pitchFamily="34" charset="0"/>
              </a:rPr>
              <a:t>diperkatakan</a:t>
            </a:r>
            <a:endParaRPr lang="en-MY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en-MY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en-MY" dirty="0">
                <a:solidFill>
                  <a:srgbClr val="002060"/>
                </a:solidFill>
                <a:latin typeface="Arial Black" panose="020B0A04020102020204" pitchFamily="34" charset="0"/>
              </a:rPr>
              <a:t>WHO: </a:t>
            </a:r>
            <a:r>
              <a:rPr lang="en-MY" dirty="0" err="1">
                <a:solidFill>
                  <a:srgbClr val="002060"/>
                </a:solidFill>
                <a:latin typeface="Arial Black" panose="020B0A04020102020204" pitchFamily="34" charset="0"/>
              </a:rPr>
              <a:t>Siapa</a:t>
            </a:r>
            <a:r>
              <a:rPr lang="en-MY" dirty="0">
                <a:solidFill>
                  <a:srgbClr val="002060"/>
                </a:solidFill>
                <a:latin typeface="Arial Black" panose="020B0A04020102020204" pitchFamily="34" charset="0"/>
              </a:rPr>
              <a:t> yang </a:t>
            </a:r>
            <a:r>
              <a:rPr lang="en-MY" dirty="0" err="1">
                <a:solidFill>
                  <a:srgbClr val="002060"/>
                </a:solidFill>
                <a:latin typeface="Arial Black" panose="020B0A04020102020204" pitchFamily="34" charset="0"/>
              </a:rPr>
              <a:t>terlibat</a:t>
            </a:r>
            <a:r>
              <a:rPr lang="en-MY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endParaRPr lang="en-MY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en-MY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en-MY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635FCCA1-4B33-47BF-86EA-134C7BED840E}"/>
              </a:ext>
            </a:extLst>
          </p:cNvPr>
          <p:cNvSpPr txBox="1"/>
          <p:nvPr/>
        </p:nvSpPr>
        <p:spPr>
          <a:xfrm>
            <a:off x="-1034545" y="1080767"/>
            <a:ext cx="87316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MY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KENYATAAN MEDIA</a:t>
            </a:r>
          </a:p>
          <a:p>
            <a:pPr algn="ctr"/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(</a:t>
            </a:r>
            <a:r>
              <a:rPr lang="en-MY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tambahbaik</a:t>
            </a:r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)</a:t>
            </a:r>
            <a:endParaRPr lang="en-MY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67EB13-6113-43D4-8AB7-21F05D04931B}"/>
              </a:ext>
            </a:extLst>
          </p:cNvPr>
          <p:cNvSpPr/>
          <p:nvPr/>
        </p:nvSpPr>
        <p:spPr>
          <a:xfrm>
            <a:off x="1875382" y="5297407"/>
            <a:ext cx="24545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dirty="0">
                <a:solidFill>
                  <a:srgbClr val="002060"/>
                </a:solidFill>
                <a:latin typeface="Arial Black" panose="020B0A04020102020204" pitchFamily="34" charset="0"/>
              </a:rPr>
              <a:t>HOW: </a:t>
            </a:r>
            <a:r>
              <a:rPr lang="en-MY" dirty="0" err="1">
                <a:solidFill>
                  <a:srgbClr val="002060"/>
                </a:solidFill>
                <a:latin typeface="Arial Black" panose="020B0A04020102020204" pitchFamily="34" charset="0"/>
              </a:rPr>
              <a:t>Bagaimana</a:t>
            </a:r>
            <a:r>
              <a:rPr lang="en-MY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MY" dirty="0" err="1">
                <a:solidFill>
                  <a:srgbClr val="002060"/>
                </a:solidFill>
                <a:latin typeface="Arial Black" panose="020B0A04020102020204" pitchFamily="34" charset="0"/>
              </a:rPr>
              <a:t>isu</a:t>
            </a:r>
            <a:r>
              <a:rPr lang="en-MY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MY" dirty="0" err="1">
                <a:solidFill>
                  <a:srgbClr val="002060"/>
                </a:solidFill>
                <a:latin typeface="Arial Black" panose="020B0A04020102020204" pitchFamily="34" charset="0"/>
              </a:rPr>
              <a:t>ini</a:t>
            </a:r>
            <a:r>
              <a:rPr lang="en-MY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MY" dirty="0" err="1">
                <a:solidFill>
                  <a:srgbClr val="002060"/>
                </a:solidFill>
                <a:latin typeface="Arial Black" panose="020B0A04020102020204" pitchFamily="34" charset="0"/>
              </a:rPr>
              <a:t>diuruskan</a:t>
            </a:r>
            <a:r>
              <a:rPr lang="en-MY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MY" dirty="0" err="1">
                <a:solidFill>
                  <a:srgbClr val="002060"/>
                </a:solidFill>
                <a:latin typeface="Arial Black" panose="020B0A04020102020204" pitchFamily="34" charset="0"/>
              </a:rPr>
              <a:t>agensi</a:t>
            </a:r>
            <a:endParaRPr lang="en-MY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en-MY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DEBDBED-08DB-482F-94E3-220C04AE2E5E}"/>
              </a:ext>
            </a:extLst>
          </p:cNvPr>
          <p:cNvCxnSpPr/>
          <p:nvPr/>
        </p:nvCxnSpPr>
        <p:spPr>
          <a:xfrm>
            <a:off x="4329951" y="3025588"/>
            <a:ext cx="1627096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17ABD3D-D0FF-483A-B9DF-9707C84DEF37}"/>
              </a:ext>
            </a:extLst>
          </p:cNvPr>
          <p:cNvCxnSpPr>
            <a:cxnSpLocks/>
          </p:cNvCxnSpPr>
          <p:nvPr/>
        </p:nvCxnSpPr>
        <p:spPr>
          <a:xfrm flipV="1">
            <a:off x="4214595" y="3523129"/>
            <a:ext cx="1881405" cy="133574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3B4E5A3-2D5B-4969-947B-10432CEE1603}"/>
              </a:ext>
            </a:extLst>
          </p:cNvPr>
          <p:cNvCxnSpPr>
            <a:cxnSpLocks/>
          </p:cNvCxnSpPr>
          <p:nvPr/>
        </p:nvCxnSpPr>
        <p:spPr>
          <a:xfrm flipV="1">
            <a:off x="3546722" y="3805518"/>
            <a:ext cx="2410325" cy="9861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5">
            <a:extLst>
              <a:ext uri="{FF2B5EF4-FFF2-40B4-BE49-F238E27FC236}">
                <a16:creationId xmlns:a16="http://schemas.microsoft.com/office/drawing/2014/main" id="{C4ACF070-8E21-4076-BB32-490794A1F15E}"/>
              </a:ext>
            </a:extLst>
          </p:cNvPr>
          <p:cNvSpPr txBox="1"/>
          <p:nvPr/>
        </p:nvSpPr>
        <p:spPr>
          <a:xfrm>
            <a:off x="810188" y="676832"/>
            <a:ext cx="4288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KENYATAAN MEDIA</a:t>
            </a:r>
          </a:p>
          <a:p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PERINGATAN AWAM </a:t>
            </a:r>
            <a:endParaRPr lang="en-MY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8747F8-0AC5-47DE-B563-922C405A966C}"/>
              </a:ext>
            </a:extLst>
          </p:cNvPr>
          <p:cNvSpPr txBox="1"/>
          <p:nvPr/>
        </p:nvSpPr>
        <p:spPr>
          <a:xfrm>
            <a:off x="321482" y="657926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55386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9B71D9-6F71-4F9D-AA99-368DBB578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468" y="449589"/>
            <a:ext cx="7106642" cy="4667901"/>
          </a:xfrm>
          <a:prstGeom prst="rect">
            <a:avLst/>
          </a:prstGeom>
        </p:spPr>
      </p:pic>
      <p:sp>
        <p:nvSpPr>
          <p:cNvPr id="6" name="Right Brace 5">
            <a:extLst>
              <a:ext uri="{FF2B5EF4-FFF2-40B4-BE49-F238E27FC236}">
                <a16:creationId xmlns:a16="http://schemas.microsoft.com/office/drawing/2014/main" id="{1562F844-D01D-49D0-9B2C-C318A629636A}"/>
              </a:ext>
            </a:extLst>
          </p:cNvPr>
          <p:cNvSpPr/>
          <p:nvPr/>
        </p:nvSpPr>
        <p:spPr>
          <a:xfrm>
            <a:off x="4694209" y="2675961"/>
            <a:ext cx="376518" cy="233395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2E7186-5FD9-4FD6-B62E-CD13D88BF629}"/>
              </a:ext>
            </a:extLst>
          </p:cNvPr>
          <p:cNvSpPr/>
          <p:nvPr/>
        </p:nvSpPr>
        <p:spPr>
          <a:xfrm>
            <a:off x="2130878" y="3244334"/>
            <a:ext cx="246920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dirty="0">
                <a:solidFill>
                  <a:srgbClr val="002060"/>
                </a:solidFill>
                <a:latin typeface="Arial Black" panose="020B0A04020102020204" pitchFamily="34" charset="0"/>
              </a:rPr>
              <a:t>WHAT: </a:t>
            </a:r>
            <a:r>
              <a:rPr lang="en-MY" dirty="0" err="1">
                <a:solidFill>
                  <a:srgbClr val="002060"/>
                </a:solidFill>
                <a:latin typeface="Arial Black" panose="020B0A04020102020204" pitchFamily="34" charset="0"/>
              </a:rPr>
              <a:t>Apa</a:t>
            </a:r>
            <a:r>
              <a:rPr lang="en-MY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MY" dirty="0" err="1">
                <a:solidFill>
                  <a:srgbClr val="002060"/>
                </a:solidFill>
                <a:latin typeface="Arial Black" panose="020B0A04020102020204" pitchFamily="34" charset="0"/>
              </a:rPr>
              <a:t>isunya</a:t>
            </a:r>
            <a:endParaRPr lang="en-MY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en-MY" dirty="0" err="1">
                <a:solidFill>
                  <a:srgbClr val="002060"/>
                </a:solidFill>
                <a:latin typeface="Arial Black" panose="020B0A04020102020204" pitchFamily="34" charset="0"/>
              </a:rPr>
              <a:t>Kenalpasti</a:t>
            </a:r>
            <a:r>
              <a:rPr lang="en-MY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MY" dirty="0" err="1">
                <a:solidFill>
                  <a:srgbClr val="002060"/>
                </a:solidFill>
                <a:latin typeface="Arial Black" panose="020B0A04020102020204" pitchFamily="34" charset="0"/>
              </a:rPr>
              <a:t>isu</a:t>
            </a:r>
            <a:endParaRPr lang="en-MY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en-MY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FF50A8-32DF-4752-8972-F7F488A8CE01}"/>
              </a:ext>
            </a:extLst>
          </p:cNvPr>
          <p:cNvSpPr txBox="1"/>
          <p:nvPr/>
        </p:nvSpPr>
        <p:spPr>
          <a:xfrm>
            <a:off x="593736" y="2368040"/>
            <a:ext cx="4288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KENYATAAN MEDIA</a:t>
            </a:r>
          </a:p>
          <a:p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PELAPORAN OPERASI </a:t>
            </a:r>
            <a:endParaRPr lang="en-MY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0B416F-338A-4535-8E27-5D3B42E144D1}"/>
              </a:ext>
            </a:extLst>
          </p:cNvPr>
          <p:cNvSpPr txBox="1"/>
          <p:nvPr/>
        </p:nvSpPr>
        <p:spPr>
          <a:xfrm>
            <a:off x="107959" y="226046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11837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C7E12E-0A4E-48FE-AD43-4908BB99A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624" y="111954"/>
            <a:ext cx="4995552" cy="6634092"/>
          </a:xfrm>
          <a:prstGeom prst="rect">
            <a:avLst/>
          </a:prstGeom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869F8E75-FA07-48FF-B065-5EF6D986E83C}"/>
              </a:ext>
            </a:extLst>
          </p:cNvPr>
          <p:cNvSpPr/>
          <p:nvPr/>
        </p:nvSpPr>
        <p:spPr>
          <a:xfrm>
            <a:off x="5043832" y="3630702"/>
            <a:ext cx="376518" cy="233395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EBCEEE-B57F-4F46-BA39-6AD6BD30A300}"/>
              </a:ext>
            </a:extLst>
          </p:cNvPr>
          <p:cNvSpPr/>
          <p:nvPr/>
        </p:nvSpPr>
        <p:spPr>
          <a:xfrm>
            <a:off x="2225006" y="3563463"/>
            <a:ext cx="245456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dirty="0">
                <a:solidFill>
                  <a:srgbClr val="002060"/>
                </a:solidFill>
                <a:latin typeface="Arial Black" panose="020B0A04020102020204" pitchFamily="34" charset="0"/>
              </a:rPr>
              <a:t>WHAT: </a:t>
            </a:r>
            <a:r>
              <a:rPr lang="en-MY" dirty="0" err="1">
                <a:solidFill>
                  <a:srgbClr val="002060"/>
                </a:solidFill>
                <a:latin typeface="Arial Black" panose="020B0A04020102020204" pitchFamily="34" charset="0"/>
              </a:rPr>
              <a:t>Apa</a:t>
            </a:r>
            <a:r>
              <a:rPr lang="en-MY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MY" dirty="0" err="1">
                <a:solidFill>
                  <a:srgbClr val="002060"/>
                </a:solidFill>
                <a:latin typeface="Arial Black" panose="020B0A04020102020204" pitchFamily="34" charset="0"/>
              </a:rPr>
              <a:t>isunya</a:t>
            </a:r>
            <a:endParaRPr lang="en-MY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en-MY" dirty="0" err="1">
                <a:solidFill>
                  <a:srgbClr val="002060"/>
                </a:solidFill>
                <a:latin typeface="Arial Black" panose="020B0A04020102020204" pitchFamily="34" charset="0"/>
              </a:rPr>
              <a:t>Kenalpasti</a:t>
            </a:r>
            <a:r>
              <a:rPr lang="en-MY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MY" dirty="0" err="1">
                <a:solidFill>
                  <a:srgbClr val="002060"/>
                </a:solidFill>
                <a:latin typeface="Arial Black" panose="020B0A04020102020204" pitchFamily="34" charset="0"/>
              </a:rPr>
              <a:t>isu</a:t>
            </a:r>
            <a:endParaRPr lang="en-MY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en-MY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en-MY" dirty="0">
                <a:solidFill>
                  <a:srgbClr val="002060"/>
                </a:solidFill>
                <a:latin typeface="Arial Black" panose="020B0A04020102020204" pitchFamily="34" charset="0"/>
              </a:rPr>
              <a:t>WHY: </a:t>
            </a:r>
            <a:r>
              <a:rPr lang="en-MY" dirty="0" err="1">
                <a:solidFill>
                  <a:srgbClr val="002060"/>
                </a:solidFill>
                <a:latin typeface="Arial Black" panose="020B0A04020102020204" pitchFamily="34" charset="0"/>
              </a:rPr>
              <a:t>Mengapa</a:t>
            </a:r>
            <a:r>
              <a:rPr lang="en-MY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MY" dirty="0" err="1">
                <a:solidFill>
                  <a:srgbClr val="002060"/>
                </a:solidFill>
                <a:latin typeface="Arial Black" panose="020B0A04020102020204" pitchFamily="34" charset="0"/>
              </a:rPr>
              <a:t>isu</a:t>
            </a:r>
            <a:r>
              <a:rPr lang="en-MY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MY" dirty="0" err="1">
                <a:solidFill>
                  <a:srgbClr val="002060"/>
                </a:solidFill>
                <a:latin typeface="Arial Black" panose="020B0A04020102020204" pitchFamily="34" charset="0"/>
              </a:rPr>
              <a:t>ini</a:t>
            </a:r>
            <a:r>
              <a:rPr lang="en-MY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MY" dirty="0" err="1">
                <a:solidFill>
                  <a:srgbClr val="002060"/>
                </a:solidFill>
                <a:latin typeface="Arial Black" panose="020B0A04020102020204" pitchFamily="34" charset="0"/>
              </a:rPr>
              <a:t>diperkatakan</a:t>
            </a:r>
            <a:endParaRPr lang="en-MY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en-MY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en-MY" dirty="0">
                <a:solidFill>
                  <a:srgbClr val="002060"/>
                </a:solidFill>
                <a:latin typeface="Arial Black" panose="020B0A04020102020204" pitchFamily="34" charset="0"/>
              </a:rPr>
              <a:t>WHO: </a:t>
            </a:r>
            <a:r>
              <a:rPr lang="en-MY" dirty="0" err="1">
                <a:solidFill>
                  <a:srgbClr val="002060"/>
                </a:solidFill>
                <a:latin typeface="Arial Black" panose="020B0A04020102020204" pitchFamily="34" charset="0"/>
              </a:rPr>
              <a:t>Siapa</a:t>
            </a:r>
            <a:r>
              <a:rPr lang="en-MY" dirty="0">
                <a:solidFill>
                  <a:srgbClr val="002060"/>
                </a:solidFill>
                <a:latin typeface="Arial Black" panose="020B0A04020102020204" pitchFamily="34" charset="0"/>
              </a:rPr>
              <a:t> yang </a:t>
            </a:r>
            <a:r>
              <a:rPr lang="en-MY" dirty="0" err="1">
                <a:solidFill>
                  <a:srgbClr val="002060"/>
                </a:solidFill>
                <a:latin typeface="Arial Black" panose="020B0A04020102020204" pitchFamily="34" charset="0"/>
              </a:rPr>
              <a:t>terlibat</a:t>
            </a:r>
            <a:r>
              <a:rPr lang="en-MY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endParaRPr lang="en-MY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en-MY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en-MY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181599F-A425-4E2E-B182-B53234665CC5}"/>
              </a:ext>
            </a:extLst>
          </p:cNvPr>
          <p:cNvCxnSpPr/>
          <p:nvPr/>
        </p:nvCxnSpPr>
        <p:spPr>
          <a:xfrm>
            <a:off x="8557260" y="4122420"/>
            <a:ext cx="18059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EC849A-D7AA-4591-B9F1-0A747C5C5C35}"/>
              </a:ext>
            </a:extLst>
          </p:cNvPr>
          <p:cNvCxnSpPr/>
          <p:nvPr/>
        </p:nvCxnSpPr>
        <p:spPr>
          <a:xfrm>
            <a:off x="6012180" y="4358640"/>
            <a:ext cx="18059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CCBFDB-339C-40D6-87AA-D14DF3E3D08B}"/>
              </a:ext>
            </a:extLst>
          </p:cNvPr>
          <p:cNvCxnSpPr/>
          <p:nvPr/>
        </p:nvCxnSpPr>
        <p:spPr>
          <a:xfrm>
            <a:off x="8321040" y="4739640"/>
            <a:ext cx="18059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131767E-726D-4866-9179-E15877A31EDB}"/>
              </a:ext>
            </a:extLst>
          </p:cNvPr>
          <p:cNvCxnSpPr/>
          <p:nvPr/>
        </p:nvCxnSpPr>
        <p:spPr>
          <a:xfrm>
            <a:off x="5943600" y="6126480"/>
            <a:ext cx="18059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6F4F740-29C6-4A01-AACA-4067E51902B9}"/>
              </a:ext>
            </a:extLst>
          </p:cNvPr>
          <p:cNvSpPr txBox="1"/>
          <p:nvPr/>
        </p:nvSpPr>
        <p:spPr>
          <a:xfrm>
            <a:off x="903017" y="2237073"/>
            <a:ext cx="4140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KENYATAAN MEDIA</a:t>
            </a:r>
          </a:p>
          <a:p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PENAFIAN ISU TULAR </a:t>
            </a:r>
            <a:endParaRPr lang="en-MY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0900EE-9240-462A-9670-162A2DB7A185}"/>
              </a:ext>
            </a:extLst>
          </p:cNvPr>
          <p:cNvSpPr txBox="1"/>
          <p:nvPr/>
        </p:nvSpPr>
        <p:spPr>
          <a:xfrm>
            <a:off x="393825" y="2237073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04232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ACC096-2471-4EBC-AEBD-36FF10220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328" y="363754"/>
            <a:ext cx="6185172" cy="5988096"/>
          </a:xfrm>
          <a:prstGeom prst="rect">
            <a:avLst/>
          </a:prstGeom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E39C16DB-CC10-4381-B01C-D968A06E95EF}"/>
              </a:ext>
            </a:extLst>
          </p:cNvPr>
          <p:cNvSpPr/>
          <p:nvPr/>
        </p:nvSpPr>
        <p:spPr>
          <a:xfrm>
            <a:off x="4306823" y="649190"/>
            <a:ext cx="482908" cy="39668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17D13B-FC34-44BE-BDA9-9BCA43FD162E}"/>
              </a:ext>
            </a:extLst>
          </p:cNvPr>
          <p:cNvSpPr/>
          <p:nvPr/>
        </p:nvSpPr>
        <p:spPr>
          <a:xfrm>
            <a:off x="1486913" y="2088021"/>
            <a:ext cx="245456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dirty="0">
                <a:solidFill>
                  <a:srgbClr val="002060"/>
                </a:solidFill>
                <a:latin typeface="Arial Black" panose="020B0A04020102020204" pitchFamily="34" charset="0"/>
              </a:rPr>
              <a:t>HOW: </a:t>
            </a:r>
            <a:r>
              <a:rPr lang="en-MY" dirty="0" err="1">
                <a:solidFill>
                  <a:srgbClr val="002060"/>
                </a:solidFill>
                <a:latin typeface="Arial Black" panose="020B0A04020102020204" pitchFamily="34" charset="0"/>
              </a:rPr>
              <a:t>Bagaimana</a:t>
            </a:r>
            <a:r>
              <a:rPr lang="en-MY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MY" dirty="0" err="1">
                <a:solidFill>
                  <a:srgbClr val="002060"/>
                </a:solidFill>
                <a:latin typeface="Arial Black" panose="020B0A04020102020204" pitchFamily="34" charset="0"/>
              </a:rPr>
              <a:t>isu</a:t>
            </a:r>
            <a:r>
              <a:rPr lang="en-MY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MY" dirty="0" err="1">
                <a:solidFill>
                  <a:srgbClr val="002060"/>
                </a:solidFill>
                <a:latin typeface="Arial Black" panose="020B0A04020102020204" pitchFamily="34" charset="0"/>
              </a:rPr>
              <a:t>ini</a:t>
            </a:r>
            <a:r>
              <a:rPr lang="en-MY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MY" dirty="0" err="1">
                <a:solidFill>
                  <a:srgbClr val="002060"/>
                </a:solidFill>
                <a:latin typeface="Arial Black" panose="020B0A04020102020204" pitchFamily="34" charset="0"/>
              </a:rPr>
              <a:t>diuruskan</a:t>
            </a:r>
            <a:r>
              <a:rPr lang="en-MY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MY" dirty="0" err="1">
                <a:solidFill>
                  <a:srgbClr val="002060"/>
                </a:solidFill>
                <a:latin typeface="Arial Black" panose="020B0A04020102020204" pitchFamily="34" charset="0"/>
              </a:rPr>
              <a:t>agensi</a:t>
            </a:r>
            <a:endParaRPr lang="en-MY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en-MY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en-MY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en-MY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en-MY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446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F2ABEA-B73E-455F-9BA7-2BD03E31B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5654" y="1015533"/>
            <a:ext cx="6658904" cy="4020111"/>
          </a:xfrm>
          <a:prstGeom prst="rect">
            <a:avLst/>
          </a:prstGeom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A4C22790-9B54-413C-9615-3126034B50EA}"/>
              </a:ext>
            </a:extLst>
          </p:cNvPr>
          <p:cNvSpPr/>
          <p:nvPr/>
        </p:nvSpPr>
        <p:spPr>
          <a:xfrm>
            <a:off x="4694209" y="2675961"/>
            <a:ext cx="376518" cy="233395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35912E-9B35-4FBF-BC05-9969F5F1C23C}"/>
              </a:ext>
            </a:extLst>
          </p:cNvPr>
          <p:cNvSpPr/>
          <p:nvPr/>
        </p:nvSpPr>
        <p:spPr>
          <a:xfrm>
            <a:off x="1875383" y="2608722"/>
            <a:ext cx="245456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dirty="0">
                <a:solidFill>
                  <a:srgbClr val="002060"/>
                </a:solidFill>
                <a:latin typeface="Arial Black" panose="020B0A04020102020204" pitchFamily="34" charset="0"/>
              </a:rPr>
              <a:t>WHAT: </a:t>
            </a:r>
            <a:r>
              <a:rPr lang="en-MY" dirty="0" err="1">
                <a:solidFill>
                  <a:srgbClr val="002060"/>
                </a:solidFill>
                <a:latin typeface="Arial Black" panose="020B0A04020102020204" pitchFamily="34" charset="0"/>
              </a:rPr>
              <a:t>Apa</a:t>
            </a:r>
            <a:r>
              <a:rPr lang="en-MY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MY" dirty="0" err="1">
                <a:solidFill>
                  <a:srgbClr val="002060"/>
                </a:solidFill>
                <a:latin typeface="Arial Black" panose="020B0A04020102020204" pitchFamily="34" charset="0"/>
              </a:rPr>
              <a:t>isunya</a:t>
            </a:r>
            <a:endParaRPr lang="en-MY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en-MY" dirty="0" err="1">
                <a:solidFill>
                  <a:srgbClr val="002060"/>
                </a:solidFill>
                <a:latin typeface="Arial Black" panose="020B0A04020102020204" pitchFamily="34" charset="0"/>
              </a:rPr>
              <a:t>Kenalpasti</a:t>
            </a:r>
            <a:r>
              <a:rPr lang="en-MY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MY" dirty="0" err="1">
                <a:solidFill>
                  <a:srgbClr val="002060"/>
                </a:solidFill>
                <a:latin typeface="Arial Black" panose="020B0A04020102020204" pitchFamily="34" charset="0"/>
              </a:rPr>
              <a:t>isu</a:t>
            </a:r>
            <a:endParaRPr lang="en-MY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en-MY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en-MY" dirty="0">
                <a:solidFill>
                  <a:srgbClr val="002060"/>
                </a:solidFill>
                <a:latin typeface="Arial Black" panose="020B0A04020102020204" pitchFamily="34" charset="0"/>
              </a:rPr>
              <a:t>WHY: </a:t>
            </a:r>
            <a:r>
              <a:rPr lang="en-MY" dirty="0" err="1">
                <a:solidFill>
                  <a:srgbClr val="002060"/>
                </a:solidFill>
                <a:latin typeface="Arial Black" panose="020B0A04020102020204" pitchFamily="34" charset="0"/>
              </a:rPr>
              <a:t>Mengapa</a:t>
            </a:r>
            <a:r>
              <a:rPr lang="en-MY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MY" dirty="0" err="1">
                <a:solidFill>
                  <a:srgbClr val="002060"/>
                </a:solidFill>
                <a:latin typeface="Arial Black" panose="020B0A04020102020204" pitchFamily="34" charset="0"/>
              </a:rPr>
              <a:t>isu</a:t>
            </a:r>
            <a:r>
              <a:rPr lang="en-MY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MY" dirty="0" err="1">
                <a:solidFill>
                  <a:srgbClr val="002060"/>
                </a:solidFill>
                <a:latin typeface="Arial Black" panose="020B0A04020102020204" pitchFamily="34" charset="0"/>
              </a:rPr>
              <a:t>ini</a:t>
            </a:r>
            <a:r>
              <a:rPr lang="en-MY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MY" dirty="0" err="1">
                <a:solidFill>
                  <a:srgbClr val="002060"/>
                </a:solidFill>
                <a:latin typeface="Arial Black" panose="020B0A04020102020204" pitchFamily="34" charset="0"/>
              </a:rPr>
              <a:t>diperkatakan</a:t>
            </a:r>
            <a:endParaRPr lang="en-MY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en-MY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en-MY" dirty="0">
                <a:solidFill>
                  <a:srgbClr val="002060"/>
                </a:solidFill>
                <a:latin typeface="Arial Black" panose="020B0A04020102020204" pitchFamily="34" charset="0"/>
              </a:rPr>
              <a:t>WHO: </a:t>
            </a:r>
            <a:r>
              <a:rPr lang="en-MY" dirty="0" err="1">
                <a:solidFill>
                  <a:srgbClr val="002060"/>
                </a:solidFill>
                <a:latin typeface="Arial Black" panose="020B0A04020102020204" pitchFamily="34" charset="0"/>
              </a:rPr>
              <a:t>Siapa</a:t>
            </a:r>
            <a:r>
              <a:rPr lang="en-MY" dirty="0">
                <a:solidFill>
                  <a:srgbClr val="002060"/>
                </a:solidFill>
                <a:latin typeface="Arial Black" panose="020B0A04020102020204" pitchFamily="34" charset="0"/>
              </a:rPr>
              <a:t> yang </a:t>
            </a:r>
            <a:r>
              <a:rPr lang="en-MY" dirty="0" err="1">
                <a:solidFill>
                  <a:srgbClr val="002060"/>
                </a:solidFill>
                <a:latin typeface="Arial Black" panose="020B0A04020102020204" pitchFamily="34" charset="0"/>
              </a:rPr>
              <a:t>terlibat</a:t>
            </a:r>
            <a:r>
              <a:rPr lang="en-MY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endParaRPr lang="en-MY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en-MY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en-MY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022D5D-F47D-4018-8E51-E48ADD55907A}"/>
              </a:ext>
            </a:extLst>
          </p:cNvPr>
          <p:cNvCxnSpPr/>
          <p:nvPr/>
        </p:nvCxnSpPr>
        <p:spPr>
          <a:xfrm>
            <a:off x="8355106" y="3563470"/>
            <a:ext cx="273871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E8EC58-FE49-4231-B164-5E8E726A5530}"/>
              </a:ext>
            </a:extLst>
          </p:cNvPr>
          <p:cNvCxnSpPr/>
          <p:nvPr/>
        </p:nvCxnSpPr>
        <p:spPr>
          <a:xfrm>
            <a:off x="8507506" y="3729317"/>
            <a:ext cx="273871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EADE9C-F8FC-4A20-A44B-F40DD51B67BE}"/>
              </a:ext>
            </a:extLst>
          </p:cNvPr>
          <p:cNvCxnSpPr/>
          <p:nvPr/>
        </p:nvCxnSpPr>
        <p:spPr>
          <a:xfrm>
            <a:off x="6985747" y="4388599"/>
            <a:ext cx="273871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ADC3162-B27C-4880-A450-253E0AFBA4F2}"/>
              </a:ext>
            </a:extLst>
          </p:cNvPr>
          <p:cNvSpPr txBox="1"/>
          <p:nvPr/>
        </p:nvSpPr>
        <p:spPr>
          <a:xfrm>
            <a:off x="719116" y="1430249"/>
            <a:ext cx="4140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KENYATAAN MEDIA</a:t>
            </a:r>
          </a:p>
          <a:p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PENAFIAN ISU TULAR </a:t>
            </a:r>
            <a:endParaRPr lang="en-MY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97D649-5D0B-4533-B0F6-AC2B0BBE04C2}"/>
              </a:ext>
            </a:extLst>
          </p:cNvPr>
          <p:cNvSpPr txBox="1"/>
          <p:nvPr/>
        </p:nvSpPr>
        <p:spPr>
          <a:xfrm>
            <a:off x="209924" y="1430249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43738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585F1E-F881-4229-95CA-886124551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931" y="582084"/>
            <a:ext cx="5263189" cy="5684245"/>
          </a:xfrm>
          <a:prstGeom prst="rect">
            <a:avLst/>
          </a:prstGeom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A3F65178-1B31-4B58-BF4B-4CFAAE37A676}"/>
              </a:ext>
            </a:extLst>
          </p:cNvPr>
          <p:cNvSpPr/>
          <p:nvPr/>
        </p:nvSpPr>
        <p:spPr>
          <a:xfrm>
            <a:off x="5018023" y="1169890"/>
            <a:ext cx="482908" cy="39668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7B6515-39E8-4E67-85D8-6822CBB178B8}"/>
              </a:ext>
            </a:extLst>
          </p:cNvPr>
          <p:cNvSpPr/>
          <p:nvPr/>
        </p:nvSpPr>
        <p:spPr>
          <a:xfrm>
            <a:off x="2198113" y="2608721"/>
            <a:ext cx="245456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dirty="0">
                <a:solidFill>
                  <a:srgbClr val="002060"/>
                </a:solidFill>
                <a:latin typeface="Arial Black" panose="020B0A04020102020204" pitchFamily="34" charset="0"/>
              </a:rPr>
              <a:t>HOW: </a:t>
            </a:r>
            <a:r>
              <a:rPr lang="en-MY" dirty="0" err="1">
                <a:solidFill>
                  <a:srgbClr val="002060"/>
                </a:solidFill>
                <a:latin typeface="Arial Black" panose="020B0A04020102020204" pitchFamily="34" charset="0"/>
              </a:rPr>
              <a:t>Bagaimana</a:t>
            </a:r>
            <a:r>
              <a:rPr lang="en-MY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MY" dirty="0" err="1">
                <a:solidFill>
                  <a:srgbClr val="002060"/>
                </a:solidFill>
                <a:latin typeface="Arial Black" panose="020B0A04020102020204" pitchFamily="34" charset="0"/>
              </a:rPr>
              <a:t>isu</a:t>
            </a:r>
            <a:r>
              <a:rPr lang="en-MY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MY" dirty="0" err="1">
                <a:solidFill>
                  <a:srgbClr val="002060"/>
                </a:solidFill>
                <a:latin typeface="Arial Black" panose="020B0A04020102020204" pitchFamily="34" charset="0"/>
              </a:rPr>
              <a:t>ini</a:t>
            </a:r>
            <a:r>
              <a:rPr lang="en-MY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MY" dirty="0" err="1">
                <a:solidFill>
                  <a:srgbClr val="002060"/>
                </a:solidFill>
                <a:latin typeface="Arial Black" panose="020B0A04020102020204" pitchFamily="34" charset="0"/>
              </a:rPr>
              <a:t>diuruskan</a:t>
            </a:r>
            <a:r>
              <a:rPr lang="en-MY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MY" dirty="0" err="1">
                <a:solidFill>
                  <a:srgbClr val="002060"/>
                </a:solidFill>
                <a:latin typeface="Arial Black" panose="020B0A04020102020204" pitchFamily="34" charset="0"/>
              </a:rPr>
              <a:t>agensi</a:t>
            </a:r>
            <a:endParaRPr lang="en-MY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en-MY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en-MY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en-MY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en-MY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418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6A65BB-D513-49FE-8445-8817829A8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4923" y="970105"/>
            <a:ext cx="6649378" cy="4648849"/>
          </a:xfrm>
          <a:prstGeom prst="rect">
            <a:avLst/>
          </a:prstGeom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CBE6CFF5-6B23-4EF1-96F0-6887DB3F7921}"/>
              </a:ext>
            </a:extLst>
          </p:cNvPr>
          <p:cNvSpPr/>
          <p:nvPr/>
        </p:nvSpPr>
        <p:spPr>
          <a:xfrm>
            <a:off x="4292015" y="970105"/>
            <a:ext cx="482908" cy="39668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8957BE-1D95-4B64-9164-82D734EC9F48}"/>
              </a:ext>
            </a:extLst>
          </p:cNvPr>
          <p:cNvSpPr/>
          <p:nvPr/>
        </p:nvSpPr>
        <p:spPr>
          <a:xfrm>
            <a:off x="1472105" y="2408936"/>
            <a:ext cx="245456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dirty="0">
                <a:solidFill>
                  <a:srgbClr val="002060"/>
                </a:solidFill>
                <a:latin typeface="Arial Black" panose="020B0A04020102020204" pitchFamily="34" charset="0"/>
              </a:rPr>
              <a:t>HOW: </a:t>
            </a:r>
            <a:r>
              <a:rPr lang="en-MY" dirty="0" err="1">
                <a:solidFill>
                  <a:srgbClr val="002060"/>
                </a:solidFill>
                <a:latin typeface="Arial Black" panose="020B0A04020102020204" pitchFamily="34" charset="0"/>
              </a:rPr>
              <a:t>Bagaimana</a:t>
            </a:r>
            <a:r>
              <a:rPr lang="en-MY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MY" dirty="0" err="1">
                <a:solidFill>
                  <a:srgbClr val="002060"/>
                </a:solidFill>
                <a:latin typeface="Arial Black" panose="020B0A04020102020204" pitchFamily="34" charset="0"/>
              </a:rPr>
              <a:t>isu</a:t>
            </a:r>
            <a:r>
              <a:rPr lang="en-MY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MY" dirty="0" err="1">
                <a:solidFill>
                  <a:srgbClr val="002060"/>
                </a:solidFill>
                <a:latin typeface="Arial Black" panose="020B0A04020102020204" pitchFamily="34" charset="0"/>
              </a:rPr>
              <a:t>ini</a:t>
            </a:r>
            <a:r>
              <a:rPr lang="en-MY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MY" dirty="0" err="1">
                <a:solidFill>
                  <a:srgbClr val="002060"/>
                </a:solidFill>
                <a:latin typeface="Arial Black" panose="020B0A04020102020204" pitchFamily="34" charset="0"/>
              </a:rPr>
              <a:t>diuruskan</a:t>
            </a:r>
            <a:r>
              <a:rPr lang="en-MY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MY" dirty="0" err="1">
                <a:solidFill>
                  <a:srgbClr val="002060"/>
                </a:solidFill>
                <a:latin typeface="Arial Black" panose="020B0A04020102020204" pitchFamily="34" charset="0"/>
              </a:rPr>
              <a:t>agensi</a:t>
            </a:r>
            <a:r>
              <a:rPr lang="en-MY" dirty="0">
                <a:solidFill>
                  <a:srgbClr val="002060"/>
                </a:solidFill>
                <a:latin typeface="Arial Black" panose="020B0A04020102020204" pitchFamily="34" charset="0"/>
              </a:rPr>
              <a:t> DAN </a:t>
            </a:r>
            <a:r>
              <a:rPr lang="en-MY" dirty="0" err="1">
                <a:solidFill>
                  <a:srgbClr val="002060"/>
                </a:solidFill>
                <a:latin typeface="Arial Black" panose="020B0A04020102020204" pitchFamily="34" charset="0"/>
              </a:rPr>
              <a:t>janji</a:t>
            </a:r>
            <a:r>
              <a:rPr lang="en-MY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MY" dirty="0" err="1">
                <a:solidFill>
                  <a:srgbClr val="002060"/>
                </a:solidFill>
                <a:latin typeface="Arial Black" panose="020B0A04020102020204" pitchFamily="34" charset="0"/>
              </a:rPr>
              <a:t>komitmen</a:t>
            </a:r>
            <a:r>
              <a:rPr lang="en-MY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MY" dirty="0" err="1">
                <a:solidFill>
                  <a:srgbClr val="002060"/>
                </a:solidFill>
                <a:latin typeface="Arial Black" panose="020B0A04020102020204" pitchFamily="34" charset="0"/>
              </a:rPr>
              <a:t>kementerian</a:t>
            </a:r>
            <a:r>
              <a:rPr lang="en-MY" dirty="0">
                <a:solidFill>
                  <a:srgbClr val="002060"/>
                </a:solidFill>
                <a:latin typeface="Arial Black" panose="020B0A04020102020204" pitchFamily="34" charset="0"/>
              </a:rPr>
              <a:t> / </a:t>
            </a:r>
            <a:r>
              <a:rPr lang="en-MY" dirty="0" err="1">
                <a:solidFill>
                  <a:srgbClr val="002060"/>
                </a:solidFill>
                <a:latin typeface="Arial Black" panose="020B0A04020102020204" pitchFamily="34" charset="0"/>
              </a:rPr>
              <a:t>agensi</a:t>
            </a:r>
            <a:endParaRPr lang="en-MY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en-MY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en-MY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en-MY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en-MY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819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E713C2-F5CF-4CBF-BBB8-611CE9A73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85A64E5-AB8A-43AF-B602-D42997152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017" y="-1"/>
            <a:ext cx="4929188" cy="68580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4ECA05A3-2779-46E4-A921-4E0216961302}"/>
              </a:ext>
            </a:extLst>
          </p:cNvPr>
          <p:cNvSpPr txBox="1"/>
          <p:nvPr/>
        </p:nvSpPr>
        <p:spPr>
          <a:xfrm>
            <a:off x="-1595016" y="1739672"/>
            <a:ext cx="87316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MY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KENYATAAN MEDIA</a:t>
            </a:r>
          </a:p>
          <a:p>
            <a:pPr algn="ctr"/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PERUTUSAN PERIBADI</a:t>
            </a:r>
            <a:endParaRPr lang="en-MY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FDA7ED-96C1-4AB3-89DB-68C8E234C58A}"/>
              </a:ext>
            </a:extLst>
          </p:cNvPr>
          <p:cNvSpPr txBox="1"/>
          <p:nvPr/>
        </p:nvSpPr>
        <p:spPr>
          <a:xfrm>
            <a:off x="136470" y="2099606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04664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9BD910-B28F-47DA-A35F-358A6A0A5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772" y="1021814"/>
            <a:ext cx="5387005" cy="4814371"/>
          </a:xfrm>
          <a:prstGeom prst="rect">
            <a:avLst/>
          </a:prstGeom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90CDA4E4-162D-46D2-B787-C8D63729091C}"/>
              </a:ext>
            </a:extLst>
          </p:cNvPr>
          <p:cNvSpPr/>
          <p:nvPr/>
        </p:nvSpPr>
        <p:spPr>
          <a:xfrm>
            <a:off x="4694209" y="2675961"/>
            <a:ext cx="376518" cy="233395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9F0A58-1F5D-4C4B-8294-8C403B16FA3D}"/>
              </a:ext>
            </a:extLst>
          </p:cNvPr>
          <p:cNvSpPr txBox="1"/>
          <p:nvPr/>
        </p:nvSpPr>
        <p:spPr>
          <a:xfrm>
            <a:off x="1543218" y="3428999"/>
            <a:ext cx="31509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Ini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adalah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Siaran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 Media</a:t>
            </a:r>
          </a:p>
          <a:p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KENAPA?</a:t>
            </a:r>
          </a:p>
          <a:p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Ia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adalah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pengumuman</a:t>
            </a:r>
            <a:endParaRPr lang="en-US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atau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perkara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baharu</a:t>
            </a:r>
            <a:endParaRPr lang="en-US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7E3D7643-05F2-4B8E-9656-7F78D55B3157}"/>
              </a:ext>
            </a:extLst>
          </p:cNvPr>
          <p:cNvSpPr txBox="1"/>
          <p:nvPr/>
        </p:nvSpPr>
        <p:spPr>
          <a:xfrm>
            <a:off x="-1416422" y="1229411"/>
            <a:ext cx="87316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MY" sz="3200" dirty="0">
                <a:solidFill>
                  <a:srgbClr val="C00000"/>
                </a:solidFill>
                <a:latin typeface="Arial Black" panose="020B0A04020102020204" pitchFamily="34" charset="0"/>
              </a:rPr>
              <a:t>KENALPASTI</a:t>
            </a:r>
          </a:p>
          <a:p>
            <a:pPr algn="ctr"/>
            <a:r>
              <a:rPr lang="en-MY" sz="3200" dirty="0">
                <a:solidFill>
                  <a:srgbClr val="C00000"/>
                </a:solidFill>
                <a:latin typeface="Arial Black" panose="020B0A04020102020204" pitchFamily="34" charset="0"/>
              </a:rPr>
              <a:t> KESILAPAN FORMAT</a:t>
            </a:r>
          </a:p>
          <a:p>
            <a:pPr algn="ctr"/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KENYATAAN MEDIA</a:t>
            </a:r>
            <a:endParaRPr lang="en-MY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182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B91729-079F-4931-BD03-80F07E4E0D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75"/>
          <a:stretch/>
        </p:blipFill>
        <p:spPr>
          <a:xfrm>
            <a:off x="4401672" y="861654"/>
            <a:ext cx="6878010" cy="5028158"/>
          </a:xfrm>
          <a:prstGeom prst="rect">
            <a:avLst/>
          </a:prstGeom>
        </p:spPr>
      </p:pic>
      <p:sp>
        <p:nvSpPr>
          <p:cNvPr id="4" name="Right Brace 3">
            <a:extLst>
              <a:ext uri="{FF2B5EF4-FFF2-40B4-BE49-F238E27FC236}">
                <a16:creationId xmlns:a16="http://schemas.microsoft.com/office/drawing/2014/main" id="{5407C062-00C5-45C6-A4DB-74EB6A065861}"/>
              </a:ext>
            </a:extLst>
          </p:cNvPr>
          <p:cNvSpPr/>
          <p:nvPr/>
        </p:nvSpPr>
        <p:spPr>
          <a:xfrm>
            <a:off x="3974807" y="3079373"/>
            <a:ext cx="376518" cy="233395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998CEB-CFAA-49B3-8A3C-40D154A6DC2B}"/>
              </a:ext>
            </a:extLst>
          </p:cNvPr>
          <p:cNvSpPr txBox="1"/>
          <p:nvPr/>
        </p:nvSpPr>
        <p:spPr>
          <a:xfrm>
            <a:off x="823817" y="3832411"/>
            <a:ext cx="31006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Ini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adalah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Siaran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 Media</a:t>
            </a:r>
          </a:p>
          <a:p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KENAPA: </a:t>
            </a:r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Ia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adalah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pemakluman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ia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bukan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isu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untuk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diperkatakan</a:t>
            </a:r>
            <a:endParaRPr lang="en-US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1FA08F73-2237-4A8C-ADA8-A87986F2A5EA}"/>
              </a:ext>
            </a:extLst>
          </p:cNvPr>
          <p:cNvSpPr txBox="1"/>
          <p:nvPr/>
        </p:nvSpPr>
        <p:spPr>
          <a:xfrm>
            <a:off x="-1429869" y="418230"/>
            <a:ext cx="87316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MY" sz="3200" dirty="0">
                <a:solidFill>
                  <a:srgbClr val="C00000"/>
                </a:solidFill>
                <a:latin typeface="Arial Black" panose="020B0A04020102020204" pitchFamily="34" charset="0"/>
              </a:rPr>
              <a:t>KENALPASTI</a:t>
            </a:r>
          </a:p>
          <a:p>
            <a:pPr algn="ctr"/>
            <a:r>
              <a:rPr lang="en-MY" sz="3200" dirty="0">
                <a:solidFill>
                  <a:srgbClr val="C00000"/>
                </a:solidFill>
                <a:latin typeface="Arial Black" panose="020B0A04020102020204" pitchFamily="34" charset="0"/>
              </a:rPr>
              <a:t> KESILAPAN FORMAT</a:t>
            </a:r>
          </a:p>
          <a:p>
            <a:pPr algn="ctr"/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KENYATAAN MEDIA</a:t>
            </a:r>
            <a:endParaRPr lang="en-MY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925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E713C2-F5CF-4CBF-BBB8-611CE9A73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EB277881-169D-44F5-8CD8-4D3D4E3F145D}"/>
              </a:ext>
            </a:extLst>
          </p:cNvPr>
          <p:cNvSpPr txBox="1"/>
          <p:nvPr/>
        </p:nvSpPr>
        <p:spPr>
          <a:xfrm>
            <a:off x="1586752" y="2102635"/>
            <a:ext cx="81085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MY" sz="4800" dirty="0">
                <a:solidFill>
                  <a:srgbClr val="C00000"/>
                </a:solidFill>
                <a:latin typeface="Arial Black" panose="020B0A04020102020204" pitchFamily="34" charset="0"/>
              </a:rPr>
              <a:t>JUSTIFIKASI </a:t>
            </a:r>
            <a:r>
              <a:rPr lang="en-MY" sz="4800" dirty="0">
                <a:solidFill>
                  <a:srgbClr val="002060"/>
                </a:solidFill>
                <a:latin typeface="Arial Black" panose="020B0A04020102020204" pitchFamily="34" charset="0"/>
              </a:rPr>
              <a:t>KENYATAAN MEDIA &amp; SIARAN MEDIA</a:t>
            </a:r>
            <a:endParaRPr lang="en-MY" sz="2800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582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AA2FAA-127E-4B80-B202-27C109F32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196" y="1249415"/>
            <a:ext cx="7030431" cy="4601217"/>
          </a:xfrm>
          <a:prstGeom prst="rect">
            <a:avLst/>
          </a:prstGeom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10E0287B-11E8-42D4-81F7-ECCC78ECC0B2}"/>
              </a:ext>
            </a:extLst>
          </p:cNvPr>
          <p:cNvSpPr/>
          <p:nvPr/>
        </p:nvSpPr>
        <p:spPr>
          <a:xfrm>
            <a:off x="3974807" y="3079373"/>
            <a:ext cx="376518" cy="233395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E51CF8-5BB5-4092-8460-9B48925989AA}"/>
              </a:ext>
            </a:extLst>
          </p:cNvPr>
          <p:cNvSpPr txBox="1"/>
          <p:nvPr/>
        </p:nvSpPr>
        <p:spPr>
          <a:xfrm>
            <a:off x="564776" y="3832411"/>
            <a:ext cx="3359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Ini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adalah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Siaran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 Media</a:t>
            </a:r>
          </a:p>
          <a:p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KENAPA: </a:t>
            </a:r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Ia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adalah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pemakluman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ia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bukan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isu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untuk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diperkatakan</a:t>
            </a:r>
            <a:endParaRPr lang="en-US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E15C1146-E491-48FA-9FB0-FB92942711FC}"/>
              </a:ext>
            </a:extLst>
          </p:cNvPr>
          <p:cNvSpPr txBox="1"/>
          <p:nvPr/>
        </p:nvSpPr>
        <p:spPr>
          <a:xfrm>
            <a:off x="-1429869" y="418230"/>
            <a:ext cx="87316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MY" sz="3200" dirty="0">
                <a:solidFill>
                  <a:srgbClr val="C00000"/>
                </a:solidFill>
                <a:latin typeface="Arial Black" panose="020B0A04020102020204" pitchFamily="34" charset="0"/>
              </a:rPr>
              <a:t>KENALPASTI</a:t>
            </a:r>
          </a:p>
          <a:p>
            <a:pPr algn="ctr"/>
            <a:r>
              <a:rPr lang="en-MY" sz="3200" dirty="0">
                <a:solidFill>
                  <a:srgbClr val="C00000"/>
                </a:solidFill>
                <a:latin typeface="Arial Black" panose="020B0A04020102020204" pitchFamily="34" charset="0"/>
              </a:rPr>
              <a:t> KESILAPAN FORMAT</a:t>
            </a:r>
          </a:p>
          <a:p>
            <a:pPr algn="ctr"/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KENYATAAN MEDIA</a:t>
            </a:r>
            <a:endParaRPr lang="en-MY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32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E713C2-F5CF-4CBF-BBB8-611CE9A73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BBC7C4E-7038-48B1-BDD3-82A16F9DE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086" y="785442"/>
            <a:ext cx="5696745" cy="5287113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74F27FF2-ED9F-43A0-9E1A-EF1B7E46E677}"/>
              </a:ext>
            </a:extLst>
          </p:cNvPr>
          <p:cNvSpPr txBox="1"/>
          <p:nvPr/>
        </p:nvSpPr>
        <p:spPr>
          <a:xfrm>
            <a:off x="-1597957" y="1767714"/>
            <a:ext cx="87316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MY" sz="3200" dirty="0">
                <a:solidFill>
                  <a:srgbClr val="C00000"/>
                </a:solidFill>
                <a:latin typeface="Arial Black" panose="020B0A04020102020204" pitchFamily="34" charset="0"/>
              </a:rPr>
              <a:t>KESILAPAN FORMAT</a:t>
            </a:r>
          </a:p>
          <a:p>
            <a:pPr algn="ctr"/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INI MERUPAKAN</a:t>
            </a:r>
          </a:p>
          <a:p>
            <a:pPr algn="ctr"/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SIARAN MEDIA</a:t>
            </a:r>
            <a:endParaRPr lang="en-MY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AC1F69E-DF13-4946-9061-D42523C6E4CA}"/>
              </a:ext>
            </a:extLst>
          </p:cNvPr>
          <p:cNvCxnSpPr>
            <a:cxnSpLocks/>
          </p:cNvCxnSpPr>
          <p:nvPr/>
        </p:nvCxnSpPr>
        <p:spPr>
          <a:xfrm flipV="1">
            <a:off x="2939302" y="3428998"/>
            <a:ext cx="2479863" cy="249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163CDF9-1F91-49EB-8DEE-A9A9E440F12E}"/>
              </a:ext>
            </a:extLst>
          </p:cNvPr>
          <p:cNvCxnSpPr>
            <a:cxnSpLocks/>
          </p:cNvCxnSpPr>
          <p:nvPr/>
        </p:nvCxnSpPr>
        <p:spPr>
          <a:xfrm flipV="1">
            <a:off x="4061291" y="3078455"/>
            <a:ext cx="1452003" cy="299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D9429FE-04B1-4B76-8871-76661D9722E8}"/>
              </a:ext>
            </a:extLst>
          </p:cNvPr>
          <p:cNvCxnSpPr>
            <a:cxnSpLocks/>
          </p:cNvCxnSpPr>
          <p:nvPr/>
        </p:nvCxnSpPr>
        <p:spPr>
          <a:xfrm>
            <a:off x="2618650" y="4256743"/>
            <a:ext cx="2692938" cy="725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0E9738F-BF27-40D0-866D-4398ACAA7D53}"/>
              </a:ext>
            </a:extLst>
          </p:cNvPr>
          <p:cNvCxnSpPr>
            <a:cxnSpLocks/>
          </p:cNvCxnSpPr>
          <p:nvPr/>
        </p:nvCxnSpPr>
        <p:spPr>
          <a:xfrm flipV="1">
            <a:off x="2767854" y="3860513"/>
            <a:ext cx="2651311" cy="1484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2C305D6-FD48-495B-8A80-FA12BB5CB58B}"/>
              </a:ext>
            </a:extLst>
          </p:cNvPr>
          <p:cNvSpPr/>
          <p:nvPr/>
        </p:nvSpPr>
        <p:spPr>
          <a:xfrm>
            <a:off x="1782538" y="3247465"/>
            <a:ext cx="24545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dirty="0">
                <a:solidFill>
                  <a:srgbClr val="002060"/>
                </a:solidFill>
                <a:latin typeface="Arial Black" panose="020B0A04020102020204" pitchFamily="34" charset="0"/>
              </a:rPr>
              <a:t>WHEN &amp; WHERE:</a:t>
            </a:r>
          </a:p>
          <a:p>
            <a:r>
              <a:rPr lang="en-MY" dirty="0">
                <a:solidFill>
                  <a:srgbClr val="002060"/>
                </a:solidFill>
                <a:latin typeface="Arial Black" panose="020B0A04020102020204" pitchFamily="34" charset="0"/>
              </a:rPr>
              <a:t>WHAT:</a:t>
            </a:r>
          </a:p>
          <a:p>
            <a:r>
              <a:rPr lang="en-MY" dirty="0">
                <a:solidFill>
                  <a:srgbClr val="002060"/>
                </a:solidFill>
                <a:latin typeface="Arial Black" panose="020B0A04020102020204" pitchFamily="34" charset="0"/>
              </a:rPr>
              <a:t>WHO:</a:t>
            </a:r>
          </a:p>
          <a:p>
            <a:r>
              <a:rPr lang="en-MY" dirty="0">
                <a:solidFill>
                  <a:srgbClr val="002060"/>
                </a:solidFill>
                <a:latin typeface="Arial Black" panose="020B0A04020102020204" pitchFamily="34" charset="0"/>
              </a:rPr>
              <a:t>WHY:</a:t>
            </a:r>
          </a:p>
          <a:p>
            <a:r>
              <a:rPr lang="en-MY" dirty="0">
                <a:solidFill>
                  <a:srgbClr val="002060"/>
                </a:solidFill>
                <a:latin typeface="Arial Black" panose="020B0A04020102020204" pitchFamily="34" charset="0"/>
              </a:rPr>
              <a:t>HOW:</a:t>
            </a:r>
          </a:p>
          <a:p>
            <a:endParaRPr lang="en-MY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en-MY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en-MY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2894103-93F8-4AEF-A79E-7D61E5142473}"/>
              </a:ext>
            </a:extLst>
          </p:cNvPr>
          <p:cNvCxnSpPr>
            <a:cxnSpLocks/>
          </p:cNvCxnSpPr>
          <p:nvPr/>
        </p:nvCxnSpPr>
        <p:spPr>
          <a:xfrm>
            <a:off x="2618650" y="4586699"/>
            <a:ext cx="2593252" cy="1020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548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E713C2-F5CF-4CBF-BBB8-611CE9A73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E2E2B26-6DAB-437A-BA2E-5C8099097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408" y="275000"/>
            <a:ext cx="5130346" cy="6307993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7D341B47-4E43-4605-922D-2E3A12491ED2}"/>
              </a:ext>
            </a:extLst>
          </p:cNvPr>
          <p:cNvSpPr txBox="1"/>
          <p:nvPr/>
        </p:nvSpPr>
        <p:spPr>
          <a:xfrm>
            <a:off x="-1263145" y="2252697"/>
            <a:ext cx="87316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MY" sz="3200" dirty="0">
                <a:solidFill>
                  <a:srgbClr val="C00000"/>
                </a:solidFill>
                <a:latin typeface="Arial Black" panose="020B0A04020102020204" pitchFamily="34" charset="0"/>
              </a:rPr>
              <a:t>KESILAPAN FORMAT</a:t>
            </a:r>
          </a:p>
          <a:p>
            <a:pPr algn="ctr"/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INI MERUPAKAN</a:t>
            </a:r>
          </a:p>
          <a:p>
            <a:pPr algn="ctr"/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KANDUNGAN HELAIAN FAKTA</a:t>
            </a:r>
            <a:endParaRPr lang="en-MY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D125C20-9AB4-4E8A-A31C-C5F5FB701D74}"/>
              </a:ext>
            </a:extLst>
          </p:cNvPr>
          <p:cNvCxnSpPr/>
          <p:nvPr/>
        </p:nvCxnSpPr>
        <p:spPr>
          <a:xfrm flipH="1">
            <a:off x="10479741" y="3294530"/>
            <a:ext cx="981635" cy="1169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326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E713C2-F5CF-4CBF-BBB8-611CE9A73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EB277881-169D-44F5-8CD8-4D3D4E3F145D}"/>
              </a:ext>
            </a:extLst>
          </p:cNvPr>
          <p:cNvSpPr txBox="1"/>
          <p:nvPr/>
        </p:nvSpPr>
        <p:spPr>
          <a:xfrm>
            <a:off x="2514599" y="2151940"/>
            <a:ext cx="63275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MY" sz="4800" dirty="0">
                <a:solidFill>
                  <a:srgbClr val="C00000"/>
                </a:solidFill>
                <a:latin typeface="Arial Black" panose="020B0A04020102020204" pitchFamily="34" charset="0"/>
              </a:rPr>
              <a:t>LATIHAN AMALI</a:t>
            </a:r>
          </a:p>
          <a:p>
            <a:pPr algn="r"/>
            <a:r>
              <a:rPr lang="en-MY" sz="4800" dirty="0">
                <a:solidFill>
                  <a:srgbClr val="C00000"/>
                </a:solidFill>
                <a:latin typeface="Arial Black" panose="020B0A04020102020204" pitchFamily="34" charset="0"/>
              </a:rPr>
              <a:t>BERKUMPULAN</a:t>
            </a:r>
            <a:endParaRPr lang="en-MY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920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E713C2-F5CF-4CBF-BBB8-611CE9A73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EB277881-169D-44F5-8CD8-4D3D4E3F145D}"/>
              </a:ext>
            </a:extLst>
          </p:cNvPr>
          <p:cNvSpPr txBox="1"/>
          <p:nvPr/>
        </p:nvSpPr>
        <p:spPr>
          <a:xfrm>
            <a:off x="-578224" y="797510"/>
            <a:ext cx="632758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MY" sz="4800" dirty="0">
                <a:solidFill>
                  <a:srgbClr val="C00000"/>
                </a:solidFill>
                <a:latin typeface="Arial Black" panose="020B0A04020102020204" pitchFamily="34" charset="0"/>
              </a:rPr>
              <a:t>KUMPULAN 1</a:t>
            </a:r>
          </a:p>
          <a:p>
            <a:pPr algn="r"/>
            <a:endParaRPr lang="en-MY" sz="48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r"/>
            <a:r>
              <a:rPr lang="en-MY" sz="4800" dirty="0">
                <a:solidFill>
                  <a:srgbClr val="C00000"/>
                </a:solidFill>
                <a:latin typeface="Arial Black" panose="020B0A04020102020204" pitchFamily="34" charset="0"/>
              </a:rPr>
              <a:t>KUMPULAN 2</a:t>
            </a:r>
          </a:p>
          <a:p>
            <a:pPr algn="r"/>
            <a:endParaRPr lang="en-MY" sz="48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r"/>
            <a:r>
              <a:rPr lang="en-MY" sz="4800" dirty="0">
                <a:solidFill>
                  <a:srgbClr val="C00000"/>
                </a:solidFill>
                <a:latin typeface="Arial Black" panose="020B0A04020102020204" pitchFamily="34" charset="0"/>
              </a:rPr>
              <a:t>KUMPULAN 3</a:t>
            </a:r>
          </a:p>
          <a:p>
            <a:pPr algn="r"/>
            <a:endParaRPr lang="en-MY" sz="48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r"/>
            <a:r>
              <a:rPr lang="en-MY" sz="4800" dirty="0">
                <a:solidFill>
                  <a:srgbClr val="C00000"/>
                </a:solidFill>
                <a:latin typeface="Arial Black" panose="020B0A04020102020204" pitchFamily="34" charset="0"/>
              </a:rPr>
              <a:t>KUMPULAN 4</a:t>
            </a:r>
            <a:endParaRPr lang="en-MY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675A1F87-F31D-4896-95EA-26A2F5A4CCDE}"/>
              </a:ext>
            </a:extLst>
          </p:cNvPr>
          <p:cNvSpPr txBox="1"/>
          <p:nvPr/>
        </p:nvSpPr>
        <p:spPr>
          <a:xfrm>
            <a:off x="6096000" y="801644"/>
            <a:ext cx="4288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KENYATAAN MEDIA</a:t>
            </a:r>
          </a:p>
          <a:p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PERINGATAN AWAM </a:t>
            </a:r>
            <a:endParaRPr lang="en-MY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24A680-51CC-4F5E-801A-51FFF990006C}"/>
              </a:ext>
            </a:extLst>
          </p:cNvPr>
          <p:cNvSpPr txBox="1"/>
          <p:nvPr/>
        </p:nvSpPr>
        <p:spPr>
          <a:xfrm>
            <a:off x="6088353" y="2193738"/>
            <a:ext cx="4140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KENYATAAN MEDIA</a:t>
            </a:r>
          </a:p>
          <a:p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PENAFIAN ISU TULAR </a:t>
            </a:r>
            <a:endParaRPr lang="en-MY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B54685-B013-4399-B529-12166D841457}"/>
              </a:ext>
            </a:extLst>
          </p:cNvPr>
          <p:cNvSpPr txBox="1"/>
          <p:nvPr/>
        </p:nvSpPr>
        <p:spPr>
          <a:xfrm>
            <a:off x="6088353" y="3694872"/>
            <a:ext cx="4288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KENYATAAN MEDIA</a:t>
            </a:r>
          </a:p>
          <a:p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PELAPORAN OPERASI </a:t>
            </a:r>
            <a:endParaRPr lang="en-MY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BEF445-4263-40F8-9A4F-0B1999E2FC05}"/>
              </a:ext>
            </a:extLst>
          </p:cNvPr>
          <p:cNvSpPr txBox="1"/>
          <p:nvPr/>
        </p:nvSpPr>
        <p:spPr>
          <a:xfrm>
            <a:off x="6088353" y="5086966"/>
            <a:ext cx="4288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KENYATAAN MEDIA</a:t>
            </a:r>
          </a:p>
          <a:p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PERUTUSAN PERIBADI</a:t>
            </a:r>
            <a:endParaRPr lang="en-MY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652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E713C2-F5CF-4CBF-BBB8-611CE9A73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EB277881-169D-44F5-8CD8-4D3D4E3F145D}"/>
              </a:ext>
            </a:extLst>
          </p:cNvPr>
          <p:cNvSpPr txBox="1"/>
          <p:nvPr/>
        </p:nvSpPr>
        <p:spPr>
          <a:xfrm>
            <a:off x="1460500" y="2864635"/>
            <a:ext cx="8793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MY" sz="4800" dirty="0">
                <a:solidFill>
                  <a:srgbClr val="C00000"/>
                </a:solidFill>
                <a:latin typeface="Arial Black" panose="020B0A04020102020204" pitchFamily="34" charset="0"/>
              </a:rPr>
              <a:t>SEKIAN, TERIMA KASIH</a:t>
            </a:r>
            <a:endParaRPr lang="en-MY" sz="2800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416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E713C2-F5CF-4CBF-BBB8-611CE9A73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A87B2C-CF58-4A27-8630-39A7AB16E8BE}"/>
              </a:ext>
            </a:extLst>
          </p:cNvPr>
          <p:cNvSpPr txBox="1"/>
          <p:nvPr/>
        </p:nvSpPr>
        <p:spPr>
          <a:xfrm>
            <a:off x="2039466" y="3120083"/>
            <a:ext cx="71852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2060"/>
                </a:solidFill>
                <a:latin typeface="Arial Black" panose="020B0A04020102020204" pitchFamily="34" charset="0"/>
              </a:rPr>
              <a:t>PERKARA BAHARU</a:t>
            </a:r>
            <a:endParaRPr lang="en-US" sz="3200" dirty="0">
              <a:solidFill>
                <a:srgbClr val="00206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2060"/>
                </a:solidFill>
                <a:latin typeface="Arial Black" panose="020B0A04020102020204" pitchFamily="34" charset="0"/>
              </a:rPr>
              <a:t>PEMAKLUMAN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2060"/>
                </a:solidFill>
                <a:latin typeface="Arial Black" panose="020B0A04020102020204" pitchFamily="34" charset="0"/>
              </a:rPr>
              <a:t>PEMBERITAHUAN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0724B9E3-40CB-4996-9384-A175E6226727}"/>
              </a:ext>
            </a:extLst>
          </p:cNvPr>
          <p:cNvSpPr txBox="1"/>
          <p:nvPr/>
        </p:nvSpPr>
        <p:spPr>
          <a:xfrm>
            <a:off x="2559421" y="783262"/>
            <a:ext cx="5271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MY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SIARAN MEDIA</a:t>
            </a:r>
            <a:endParaRPr lang="en-MY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1A84B5-F76E-422C-ACC0-3709D9C57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552" y="1453208"/>
            <a:ext cx="261937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74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E713C2-F5CF-4CBF-BBB8-611CE9A73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A87B2C-CF58-4A27-8630-39A7AB16E8BE}"/>
              </a:ext>
            </a:extLst>
          </p:cNvPr>
          <p:cNvSpPr txBox="1"/>
          <p:nvPr/>
        </p:nvSpPr>
        <p:spPr>
          <a:xfrm>
            <a:off x="1194548" y="2905779"/>
            <a:ext cx="9802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Arial Black" panose="020B0A04020102020204" pitchFamily="34" charset="0"/>
              </a:rPr>
              <a:t>MENJAWAB DAN MENJELASKAN ISU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Arial Black" panose="020B0A04020102020204" pitchFamily="34" charset="0"/>
              </a:rPr>
              <a:t>YANG TIMBUL DI MEDIA ARUS PERDANA DAN MEDIA ALTERNATIF SERTA APLIKASI MESSENGER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0724B9E3-40CB-4996-9384-A175E6226727}"/>
              </a:ext>
            </a:extLst>
          </p:cNvPr>
          <p:cNvSpPr txBox="1"/>
          <p:nvPr/>
        </p:nvSpPr>
        <p:spPr>
          <a:xfrm>
            <a:off x="1730189" y="1833694"/>
            <a:ext cx="8731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MY" sz="4800" dirty="0">
                <a:solidFill>
                  <a:srgbClr val="C00000"/>
                </a:solidFill>
                <a:latin typeface="Arial Black" panose="020B0A04020102020204" pitchFamily="34" charset="0"/>
              </a:rPr>
              <a:t>KENYATAAN MEDIA</a:t>
            </a:r>
            <a:endParaRPr lang="en-MY" sz="2800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569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E713C2-F5CF-4CBF-BBB8-611CE9A73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083E9507-EA87-4DAD-8F38-788EFB885546}"/>
              </a:ext>
            </a:extLst>
          </p:cNvPr>
          <p:cNvSpPr txBox="1"/>
          <p:nvPr/>
        </p:nvSpPr>
        <p:spPr>
          <a:xfrm>
            <a:off x="1210236" y="1424424"/>
            <a:ext cx="9829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MY" sz="4800" dirty="0">
                <a:solidFill>
                  <a:srgbClr val="C00000"/>
                </a:solidFill>
                <a:latin typeface="Arial Black" panose="020B0A04020102020204" pitchFamily="34" charset="0"/>
              </a:rPr>
              <a:t>CARTA ALIR TINDAKAN:</a:t>
            </a:r>
          </a:p>
          <a:p>
            <a:pPr marL="685800" indent="-685800">
              <a:buFont typeface="+mj-lt"/>
              <a:buAutoNum type="arabicPeriod"/>
            </a:pPr>
            <a:r>
              <a:rPr lang="en-MY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Kenalpasti</a:t>
            </a:r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isu</a:t>
            </a:r>
            <a:endParaRPr lang="en-MY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685800" indent="-685800">
              <a:buFont typeface="+mj-lt"/>
              <a:buAutoNum type="arabicPeriod"/>
            </a:pPr>
            <a:r>
              <a:rPr lang="en-MY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Mendapatkan</a:t>
            </a:r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maklumat</a:t>
            </a:r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daripada</a:t>
            </a:r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Jabatan</a:t>
            </a:r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/</a:t>
            </a:r>
            <a:r>
              <a:rPr lang="en-MY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Agensi</a:t>
            </a:r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/</a:t>
            </a:r>
            <a:r>
              <a:rPr lang="en-MY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Bahagian</a:t>
            </a:r>
            <a:endParaRPr lang="en-MY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685800" indent="-685800">
              <a:buFont typeface="+mj-lt"/>
              <a:buAutoNum type="arabicPeriod"/>
            </a:pPr>
            <a:r>
              <a:rPr lang="en-MY" sz="2400" u="sng" dirty="0" err="1">
                <a:solidFill>
                  <a:srgbClr val="C00000"/>
                </a:solidFill>
                <a:latin typeface="Arial Black" panose="020B0A04020102020204" pitchFamily="34" charset="0"/>
              </a:rPr>
              <a:t>Merangka</a:t>
            </a:r>
            <a:r>
              <a:rPr lang="en-MY" sz="2400" u="sng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en-MY" sz="2400" u="sng" dirty="0" err="1">
                <a:solidFill>
                  <a:srgbClr val="C00000"/>
                </a:solidFill>
                <a:latin typeface="Arial Black" panose="020B0A04020102020204" pitchFamily="34" charset="0"/>
              </a:rPr>
              <a:t>jawapan</a:t>
            </a:r>
            <a:endParaRPr lang="en-MY" sz="2400" u="sng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685800" indent="-685800">
              <a:buFont typeface="+mj-lt"/>
              <a:buAutoNum type="arabicPeriod"/>
            </a:pPr>
            <a:r>
              <a:rPr lang="en-MY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Mengemukakan</a:t>
            </a:r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draf</a:t>
            </a:r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lengkap</a:t>
            </a:r>
            <a:endParaRPr lang="en-MY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685800" indent="-685800">
              <a:buFont typeface="+mj-lt"/>
              <a:buAutoNum type="arabicPeriod"/>
            </a:pPr>
            <a:r>
              <a:rPr lang="en-MY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Mengemukakan</a:t>
            </a:r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draf</a:t>
            </a:r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tersebut</a:t>
            </a:r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kepada</a:t>
            </a:r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KUKK </a:t>
            </a:r>
            <a:r>
              <a:rPr lang="en-MY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kementerian</a:t>
            </a:r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sebelum</a:t>
            </a:r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diangkat</a:t>
            </a:r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kepada</a:t>
            </a:r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KSU </a:t>
            </a:r>
          </a:p>
          <a:p>
            <a:pPr marL="685800" indent="-685800">
              <a:buFont typeface="+mj-lt"/>
              <a:buAutoNum type="arabicPeriod"/>
            </a:pPr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Blast </a:t>
            </a:r>
            <a:r>
              <a:rPr lang="en-MY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kenyataan</a:t>
            </a:r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media yang </a:t>
            </a:r>
            <a:r>
              <a:rPr lang="en-MY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telah</a:t>
            </a:r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diluluskan</a:t>
            </a:r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kepada</a:t>
            </a:r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media </a:t>
            </a:r>
          </a:p>
          <a:p>
            <a:pPr marL="685800" indent="-685800">
              <a:buFont typeface="+mj-lt"/>
              <a:buAutoNum type="arabicPeriod"/>
            </a:pPr>
            <a:r>
              <a:rPr lang="en-MY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Melakukan</a:t>
            </a:r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pemantauan</a:t>
            </a:r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media </a:t>
            </a:r>
          </a:p>
        </p:txBody>
      </p:sp>
    </p:spTree>
    <p:extLst>
      <p:ext uri="{BB962C8B-B14F-4D97-AF65-F5344CB8AC3E}">
        <p14:creationId xmlns:p14="http://schemas.microsoft.com/office/powerpoint/2010/main" val="3856403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ABE669-9916-4DC9-B6DE-B004FAC56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FCDBA99B-2FA1-4A3C-9059-CC9623B36729}"/>
              </a:ext>
            </a:extLst>
          </p:cNvPr>
          <p:cNvSpPr txBox="1"/>
          <p:nvPr/>
        </p:nvSpPr>
        <p:spPr>
          <a:xfrm>
            <a:off x="2084294" y="1536173"/>
            <a:ext cx="83640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MY" sz="4800" dirty="0">
                <a:solidFill>
                  <a:srgbClr val="C00000"/>
                </a:solidFill>
                <a:latin typeface="Arial Black" panose="020B0A04020102020204" pitchFamily="34" charset="0"/>
              </a:rPr>
              <a:t>FORMAT PENULISAN: 5W 1H</a:t>
            </a:r>
          </a:p>
          <a:p>
            <a:pPr marL="685800" indent="-685800">
              <a:buFont typeface="+mj-lt"/>
              <a:buAutoNum type="arabicPeriod"/>
            </a:pPr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WHAT: </a:t>
            </a:r>
            <a:r>
              <a:rPr lang="en-MY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Apa</a:t>
            </a:r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isunya</a:t>
            </a:r>
            <a:endParaRPr lang="en-MY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685800" indent="-685800">
              <a:buFont typeface="+mj-lt"/>
              <a:buAutoNum type="arabicPeriod"/>
            </a:pPr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WHY: </a:t>
            </a:r>
            <a:r>
              <a:rPr lang="en-MY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Mengapa</a:t>
            </a:r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isu</a:t>
            </a:r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ini</a:t>
            </a:r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diperkatakan</a:t>
            </a:r>
            <a:endParaRPr lang="en-MY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685800" indent="-685800">
              <a:buFont typeface="+mj-lt"/>
              <a:buAutoNum type="arabicPeriod"/>
            </a:pPr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WHEN: </a:t>
            </a:r>
            <a:r>
              <a:rPr lang="en-MY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Bila</a:t>
            </a:r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isu</a:t>
            </a:r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ini</a:t>
            </a:r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diperkatakan</a:t>
            </a:r>
            <a:endParaRPr lang="en-MY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685800" indent="-685800">
              <a:buFont typeface="+mj-lt"/>
              <a:buAutoNum type="arabicPeriod"/>
            </a:pPr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WHERE: </a:t>
            </a:r>
            <a:r>
              <a:rPr lang="en-MY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Dimana</a:t>
            </a:r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isu</a:t>
            </a:r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ini</a:t>
            </a:r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berlaku</a:t>
            </a:r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marL="685800" indent="-685800">
              <a:buFont typeface="+mj-lt"/>
              <a:buAutoNum type="arabicPeriod"/>
            </a:pPr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WHO: </a:t>
            </a:r>
            <a:r>
              <a:rPr lang="en-MY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Siapa</a:t>
            </a:r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yang </a:t>
            </a:r>
            <a:r>
              <a:rPr lang="en-MY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terlibat</a:t>
            </a:r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marL="685800" indent="-685800">
              <a:buFont typeface="+mj-lt"/>
              <a:buAutoNum type="arabicPeriod"/>
            </a:pPr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HOW: </a:t>
            </a:r>
            <a:r>
              <a:rPr lang="en-MY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Bagaimana</a:t>
            </a:r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isu</a:t>
            </a:r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ini</a:t>
            </a:r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diuruskan</a:t>
            </a:r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agensi</a:t>
            </a:r>
            <a:endParaRPr lang="en-MY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593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ABE669-9916-4DC9-B6DE-B004FAC56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FCDBA99B-2FA1-4A3C-9059-CC9623B36729}"/>
              </a:ext>
            </a:extLst>
          </p:cNvPr>
          <p:cNvSpPr txBox="1"/>
          <p:nvPr/>
        </p:nvSpPr>
        <p:spPr>
          <a:xfrm>
            <a:off x="1075765" y="1536173"/>
            <a:ext cx="104483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MY" sz="4800" dirty="0">
                <a:solidFill>
                  <a:srgbClr val="C00000"/>
                </a:solidFill>
                <a:latin typeface="Arial Black" panose="020B0A04020102020204" pitchFamily="34" charset="0"/>
              </a:rPr>
              <a:t>FORMAT PENULISAN:</a:t>
            </a:r>
          </a:p>
          <a:p>
            <a:pPr marL="685800" indent="-685800">
              <a:buFont typeface="+mj-lt"/>
              <a:buAutoNum type="arabicPeriod"/>
            </a:pPr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Max 2 </a:t>
            </a:r>
            <a:r>
              <a:rPr lang="en-MY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muka</a:t>
            </a:r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surat</a:t>
            </a:r>
            <a:endParaRPr lang="en-MY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685800" indent="-685800">
              <a:buFont typeface="+mj-lt"/>
              <a:buAutoNum type="arabicPeriod"/>
            </a:pPr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Font 14 Arial</a:t>
            </a:r>
          </a:p>
          <a:p>
            <a:pPr marL="685800" indent="-685800">
              <a:buFont typeface="+mj-lt"/>
              <a:buAutoNum type="arabicPeriod"/>
            </a:pPr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1.5 spacing</a:t>
            </a:r>
          </a:p>
          <a:p>
            <a:pPr marL="685800" indent="-685800">
              <a:buFont typeface="+mj-lt"/>
              <a:buAutoNum type="arabicPeriod"/>
            </a:pPr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Logo Kementerian (</a:t>
            </a:r>
            <a:r>
              <a:rPr lang="en-MY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Jata</a:t>
            </a:r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Negara) dan </a:t>
            </a:r>
            <a:r>
              <a:rPr lang="en-MY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nama</a:t>
            </a:r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agensi</a:t>
            </a:r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nama</a:t>
            </a:r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kementerian</a:t>
            </a:r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atau</a:t>
            </a:r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logo </a:t>
            </a:r>
            <a:r>
              <a:rPr lang="en-MY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jabatan</a:t>
            </a:r>
            <a:endParaRPr lang="en-MY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      (</a:t>
            </a:r>
            <a:r>
              <a:rPr lang="en-MY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Tertakluk</a:t>
            </a:r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kepada</a:t>
            </a:r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protokol</a:t>
            </a:r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korporat</a:t>
            </a:r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kementerian</a:t>
            </a:r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)</a:t>
            </a:r>
          </a:p>
          <a:p>
            <a:pPr marL="685800" indent="-685800">
              <a:buFont typeface="+mj-lt"/>
              <a:buAutoNum type="arabicPeriod"/>
            </a:pPr>
            <a:r>
              <a:rPr lang="en-MY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Tajuk</a:t>
            </a:r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huruf</a:t>
            </a:r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besar</a:t>
            </a:r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&amp; Bold </a:t>
            </a:r>
          </a:p>
          <a:p>
            <a:pPr marL="685800" indent="-685800">
              <a:buFont typeface="+mj-lt"/>
              <a:buAutoNum type="arabicPeriod"/>
            </a:pPr>
            <a:r>
              <a:rPr lang="en-MY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Tajuk</a:t>
            </a:r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jelas</a:t>
            </a:r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merujuk</a:t>
            </a:r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isu</a:t>
            </a:r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4728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E713C2-F5CF-4CBF-BBB8-611CE9A73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2708"/>
            <a:ext cx="12192000" cy="6857999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675A1F87-F31D-4896-95EA-26A2F5A4CCDE}"/>
              </a:ext>
            </a:extLst>
          </p:cNvPr>
          <p:cNvSpPr txBox="1"/>
          <p:nvPr/>
        </p:nvSpPr>
        <p:spPr>
          <a:xfrm>
            <a:off x="1671918" y="2207184"/>
            <a:ext cx="4288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KENYATAAN MEDIA</a:t>
            </a:r>
          </a:p>
          <a:p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PERINGATAN AWAM </a:t>
            </a:r>
            <a:endParaRPr lang="en-MY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24A680-51CC-4F5E-801A-51FFF990006C}"/>
              </a:ext>
            </a:extLst>
          </p:cNvPr>
          <p:cNvSpPr txBox="1"/>
          <p:nvPr/>
        </p:nvSpPr>
        <p:spPr>
          <a:xfrm>
            <a:off x="1705854" y="3548816"/>
            <a:ext cx="4140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KENYATAAN MEDIA</a:t>
            </a:r>
          </a:p>
          <a:p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PENAFIAN ISU TULAR </a:t>
            </a:r>
            <a:endParaRPr lang="en-MY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B54685-B013-4399-B529-12166D841457}"/>
              </a:ext>
            </a:extLst>
          </p:cNvPr>
          <p:cNvSpPr txBox="1"/>
          <p:nvPr/>
        </p:nvSpPr>
        <p:spPr>
          <a:xfrm>
            <a:off x="6217024" y="2220278"/>
            <a:ext cx="4288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KENYATAAN MEDIA</a:t>
            </a:r>
          </a:p>
          <a:p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PELAPORAN OPERASI </a:t>
            </a:r>
            <a:endParaRPr lang="en-MY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BEF445-4263-40F8-9A4F-0B1999E2FC05}"/>
              </a:ext>
            </a:extLst>
          </p:cNvPr>
          <p:cNvSpPr txBox="1"/>
          <p:nvPr/>
        </p:nvSpPr>
        <p:spPr>
          <a:xfrm>
            <a:off x="6217024" y="3546953"/>
            <a:ext cx="4288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KENYATAAN MEDIA</a:t>
            </a:r>
          </a:p>
          <a:p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PERUTUSAN PERIBADI</a:t>
            </a:r>
            <a:endParaRPr lang="en-MY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507DF1-7446-4AF4-8300-5A73EBBCBB5A}"/>
              </a:ext>
            </a:extLst>
          </p:cNvPr>
          <p:cNvSpPr txBox="1"/>
          <p:nvPr/>
        </p:nvSpPr>
        <p:spPr>
          <a:xfrm>
            <a:off x="1183341" y="2207183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7655A6-F985-40AC-A037-22D3DFAC1CF5}"/>
              </a:ext>
            </a:extLst>
          </p:cNvPr>
          <p:cNvSpPr txBox="1"/>
          <p:nvPr/>
        </p:nvSpPr>
        <p:spPr>
          <a:xfrm>
            <a:off x="5677459" y="354695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23D220-79E2-4939-8536-6AC603B437A8}"/>
              </a:ext>
            </a:extLst>
          </p:cNvPr>
          <p:cNvSpPr txBox="1"/>
          <p:nvPr/>
        </p:nvSpPr>
        <p:spPr>
          <a:xfrm>
            <a:off x="1237250" y="354695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166DF2-DE54-4577-AB5F-78F224C1F21E}"/>
              </a:ext>
            </a:extLst>
          </p:cNvPr>
          <p:cNvSpPr txBox="1"/>
          <p:nvPr/>
        </p:nvSpPr>
        <p:spPr>
          <a:xfrm>
            <a:off x="5636317" y="2207183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5F330736-B892-4618-A80F-37163A026F9E}"/>
              </a:ext>
            </a:extLst>
          </p:cNvPr>
          <p:cNvSpPr txBox="1"/>
          <p:nvPr/>
        </p:nvSpPr>
        <p:spPr>
          <a:xfrm>
            <a:off x="1480858" y="1444734"/>
            <a:ext cx="8731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MY" sz="3200" dirty="0">
                <a:solidFill>
                  <a:srgbClr val="C00000"/>
                </a:solidFill>
                <a:latin typeface="Arial Black" panose="020B0A04020102020204" pitchFamily="34" charset="0"/>
              </a:rPr>
              <a:t>JENIS KENYATAAN MEDIA</a:t>
            </a:r>
            <a:endParaRPr lang="en-MY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526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D9EDD9-C9C9-461E-B7F4-A250B5EA6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4823" y="780680"/>
            <a:ext cx="5306165" cy="5296639"/>
          </a:xfrm>
          <a:prstGeom prst="rect">
            <a:avLst/>
          </a:prstGeom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0388DA2D-7EF8-44C8-869D-54EA7200036D}"/>
              </a:ext>
            </a:extLst>
          </p:cNvPr>
          <p:cNvSpPr/>
          <p:nvPr/>
        </p:nvSpPr>
        <p:spPr>
          <a:xfrm>
            <a:off x="4868305" y="2262024"/>
            <a:ext cx="376518" cy="233395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A44062-C788-4214-9FC3-370E4E78C064}"/>
              </a:ext>
            </a:extLst>
          </p:cNvPr>
          <p:cNvSpPr txBox="1"/>
          <p:nvPr/>
        </p:nvSpPr>
        <p:spPr>
          <a:xfrm>
            <a:off x="457201" y="2136337"/>
            <a:ext cx="42228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Pemakluman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berbentuk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peringatan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 pada </a:t>
            </a:r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isu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adalah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Kenyataan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 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Isu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amaran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/ </a:t>
            </a:r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peringatan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awam</a:t>
            </a:r>
            <a:endParaRPr lang="en-US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Isu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rumusan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selepas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operasi</a:t>
            </a:r>
            <a:endParaRPr lang="en-US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Isu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tindakan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agensi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terhadap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operasi</a:t>
            </a:r>
            <a:endParaRPr lang="en-US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en-US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Ia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adalah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isu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 yang </a:t>
            </a:r>
            <a:r>
              <a:rPr lang="en-US" b="1" u="sng" dirty="0" err="1">
                <a:solidFill>
                  <a:srgbClr val="C00000"/>
                </a:solidFill>
                <a:latin typeface="Arial Black" panose="020B0A04020102020204" pitchFamily="34" charset="0"/>
              </a:rPr>
              <a:t>rakyat</a:t>
            </a:r>
            <a:r>
              <a:rPr lang="en-US" b="1" u="sng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en-US" b="1" u="sng" dirty="0" err="1">
                <a:solidFill>
                  <a:srgbClr val="C00000"/>
                </a:solidFill>
                <a:latin typeface="Arial Black" panose="020B0A04020102020204" pitchFamily="34" charset="0"/>
              </a:rPr>
              <a:t>awam</a:t>
            </a:r>
            <a:r>
              <a:rPr lang="en-US" b="1" u="sng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en-US" b="1" u="sng" dirty="0" err="1">
                <a:solidFill>
                  <a:srgbClr val="C00000"/>
                </a:solidFill>
                <a:latin typeface="Arial Black" panose="020B0A04020102020204" pitchFamily="34" charset="0"/>
              </a:rPr>
              <a:t>telah</a:t>
            </a:r>
            <a:r>
              <a:rPr lang="en-US" b="1" u="sng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en-US" b="1" u="sng" dirty="0" err="1">
                <a:solidFill>
                  <a:srgbClr val="C00000"/>
                </a:solidFill>
                <a:latin typeface="Arial Black" panose="020B0A04020102020204" pitchFamily="34" charset="0"/>
              </a:rPr>
              <a:t>ketahui</a:t>
            </a:r>
            <a:r>
              <a:rPr lang="en-US" b="1" u="sng" dirty="0">
                <a:solidFill>
                  <a:srgbClr val="C00000"/>
                </a:solidFill>
                <a:latin typeface="Arial Black" panose="020B0A04020102020204" pitchFamily="34" charset="0"/>
              </a:rPr>
              <a:t>/viral 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dan </a:t>
            </a:r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agensi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mengeluarkan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kenyataan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rasmi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sebagai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pengesahan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rasmi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CD031887-02C8-4916-83E4-E047D1C5AE4B}"/>
              </a:ext>
            </a:extLst>
          </p:cNvPr>
          <p:cNvSpPr txBox="1"/>
          <p:nvPr/>
        </p:nvSpPr>
        <p:spPr>
          <a:xfrm>
            <a:off x="950847" y="1368184"/>
            <a:ext cx="4288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KENYATAAN MEDIA</a:t>
            </a:r>
          </a:p>
          <a:p>
            <a:r>
              <a:rPr lang="en-MY" sz="2400" dirty="0">
                <a:solidFill>
                  <a:srgbClr val="002060"/>
                </a:solidFill>
                <a:latin typeface="Arial Black" panose="020B0A04020102020204" pitchFamily="34" charset="0"/>
              </a:rPr>
              <a:t>PERINGATAN AWAM </a:t>
            </a:r>
            <a:endParaRPr lang="en-MY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8CB665-4258-4484-BC03-8BA273B887CA}"/>
              </a:ext>
            </a:extLst>
          </p:cNvPr>
          <p:cNvSpPr txBox="1"/>
          <p:nvPr/>
        </p:nvSpPr>
        <p:spPr>
          <a:xfrm>
            <a:off x="457201" y="1431027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2679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462</Words>
  <Application>Microsoft Office PowerPoint</Application>
  <PresentationFormat>Widescreen</PresentationFormat>
  <Paragraphs>153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Suziyana binti. Sukri</dc:creator>
  <cp:lastModifiedBy>Suziyana binti. Sukri</cp:lastModifiedBy>
  <cp:revision>36</cp:revision>
  <dcterms:created xsi:type="dcterms:W3CDTF">2024-02-15T09:58:39Z</dcterms:created>
  <dcterms:modified xsi:type="dcterms:W3CDTF">2024-02-27T16:23:26Z</dcterms:modified>
</cp:coreProperties>
</file>